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9EE1E"/>
    <a:srgbClr val="F4EE00"/>
    <a:srgbClr val="E0B606"/>
    <a:srgbClr val="FCF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BA287-0F88-4E9E-A73D-3E2591781E1A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217AA-C72B-4E0F-8C8A-59661D9FA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3939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387225F-84FE-4A9F-83F4-F52DF51F1709}" type="datetimeFigureOut">
              <a:rPr lang="ru-RU" smtClean="0"/>
              <a:pPr/>
              <a:t>06.10.2015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D60FB26-70F6-4B65-983D-F630311A49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9491" y="2852936"/>
            <a:ext cx="8458200" cy="1222375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 smtClean="0">
                <a:solidFill>
                  <a:srgbClr val="FCF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Чувства</a:t>
            </a:r>
            <a:endParaRPr lang="ru-RU" sz="6000" i="1" dirty="0">
              <a:solidFill>
                <a:srgbClr val="FCF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14516">
            <a:off x="823193" y="4040499"/>
            <a:ext cx="3228439" cy="23878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11863">
            <a:off x="4932147" y="434476"/>
            <a:ext cx="3320878" cy="22959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79712">
            <a:off x="1043608" y="836712"/>
            <a:ext cx="2376264" cy="1770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683660">
            <a:off x="5468227" y="3890514"/>
            <a:ext cx="2747870" cy="251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8058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ИРОНИЯ</a:t>
            </a:r>
            <a:endParaRPr lang="ru-RU" sz="3600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Спокойный лоб, прищурен один глаз, нижняя губа прижата к верхней, уголки рта опущены; или - мимика улыбки только в одну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043739">
            <a:off x="1828056" y="2404512"/>
            <a:ext cx="3678833" cy="377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7407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ПЕЧАЛЬ</a:t>
            </a:r>
            <a:endParaRPr lang="ru-RU" b="1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Брови сведены, глаза потухшие, часто уголки губ слегка опущены, расслабленно свисают.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69368">
            <a:off x="1452398" y="2354881"/>
            <a:ext cx="5652727" cy="400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0327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548680"/>
            <a:ext cx="8686800" cy="553144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ДОСАДА </a:t>
            </a:r>
            <a:r>
              <a:rPr lang="ru-RU" dirty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(РАЗОЧАРОВАНИЕ</a:t>
            </a:r>
            <a:r>
              <a:rPr lang="ru-RU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Спокойный лоб, сомкнутые или надутые губы, уголки губ опущены.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ПРЕЗРЕНИЕ</a:t>
            </a:r>
            <a:endParaRPr lang="ru-RU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Чуть прикрытые глаза, нос слегка сморщен, уголки рта резко опущены, горизонтальная складка под нижней губой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9" y="3341473"/>
            <a:ext cx="5434124" cy="322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855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ОТВРАЩЕНИЕ</a:t>
            </a:r>
          </a:p>
          <a:p>
            <a:pPr marL="0" indent="0">
              <a:buNone/>
            </a:pPr>
            <a:r>
              <a:rPr lang="ru-RU" sz="2400" dirty="0" smtClean="0"/>
              <a:t>Лоб </a:t>
            </a:r>
            <a:r>
              <a:rPr lang="ru-RU" sz="2400" dirty="0"/>
              <a:t>сморщен, брови опущены, нос сморщен, ноздри расширены, верхняя губа чуть поднята, нижняя - выпячена или приподнята и сомкнута с верхней, уголки рта опущены.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383607">
            <a:off x="980097" y="2402653"/>
            <a:ext cx="5930125" cy="420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907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686800" cy="8382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ЯРОСТЬ, ГНЕВ</a:t>
            </a:r>
          </a:p>
          <a:p>
            <a:pPr marL="0" indent="0">
              <a:buNone/>
            </a:pPr>
            <a:r>
              <a:rPr lang="ru-RU" sz="2400" dirty="0"/>
              <a:t>Тесно сжатые брови, горизонтальные складки на переносице, нос раздут, зубы стиснуты, рот оскален, уголки губ резко и напряженно оттянуты вниз, шея судорожно стянута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85278">
            <a:off x="1261483" y="2336267"/>
            <a:ext cx="6112614" cy="433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472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04664"/>
            <a:ext cx="8686800" cy="5675461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</a:t>
            </a:r>
            <a:endParaRPr lang="ru-RU" sz="3600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Приподнятые и сведенные над переносицей брови, широко открытые, выпяченные глаза, губы растянуты в стороны, уголки губ опущены и несколько отведены назад, рот может быть открыт, шея втянута.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87962">
            <a:off x="1820510" y="2948173"/>
            <a:ext cx="5703468" cy="339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467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6600" b="1" i="1" smtClean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6600" b="1" i="1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r>
              <a:rPr lang="ru-RU" sz="6600" b="1" i="1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внимание!</a:t>
            </a:r>
            <a:endParaRPr lang="ru-RU" sz="6600" b="1" i="1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336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1999" y="1436746"/>
            <a:ext cx="4072001" cy="26210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0"/>
            <a:ext cx="8786842" cy="67151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Чувство - </a:t>
            </a:r>
            <a:r>
              <a:rPr lang="ru-RU" sz="2800" dirty="0" smtClean="0"/>
              <a:t>устойчивые эмоциональные переживания человека, возникающие в процессе его отношений с окружающим миром.</a:t>
            </a:r>
            <a:endParaRPr lang="ru-RU" sz="2800" i="1" dirty="0"/>
          </a:p>
          <a:p>
            <a:pPr marL="0" indent="0">
              <a:buNone/>
            </a:pPr>
            <a:endParaRPr lang="ru-RU" sz="2800" i="1" dirty="0" smtClean="0"/>
          </a:p>
          <a:p>
            <a:pPr marL="0" indent="0">
              <a:buNone/>
            </a:pPr>
            <a:endParaRPr lang="ru-RU" sz="2800" i="1" dirty="0"/>
          </a:p>
          <a:p>
            <a:pPr marL="0" indent="0">
              <a:buNone/>
            </a:pPr>
            <a:endParaRPr lang="ru-RU" sz="2800" i="1" dirty="0" smtClean="0"/>
          </a:p>
          <a:p>
            <a:pPr marL="0" indent="0">
              <a:buNone/>
            </a:pPr>
            <a:endParaRPr lang="ru-RU" sz="2800" i="1" dirty="0"/>
          </a:p>
          <a:p>
            <a:pPr marL="0" indent="0">
              <a:buNone/>
            </a:pPr>
            <a:endParaRPr lang="ru-RU" sz="2800" i="1" dirty="0" smtClean="0"/>
          </a:p>
          <a:p>
            <a:pPr marL="0" indent="0">
              <a:buNone/>
            </a:pPr>
            <a:endParaRPr lang="ru-RU" sz="2800" i="1" dirty="0" smtClean="0"/>
          </a:p>
          <a:p>
            <a:pPr marL="0" indent="0">
              <a:buNone/>
            </a:pPr>
            <a:endParaRPr lang="ru-RU" sz="4000" b="1" i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4000" b="1" i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Эмоция - </a:t>
            </a:r>
            <a:r>
              <a:rPr lang="ru-RU" sz="2800" dirty="0" smtClean="0"/>
              <a:t>особый вид психических процессов или состояний человека, которые проявляются в переживании каких-либо </a:t>
            </a:r>
            <a:r>
              <a:rPr lang="ru-RU" sz="2800" dirty="0" smtClean="0"/>
              <a:t>важных ситуаций </a:t>
            </a:r>
            <a:r>
              <a:rPr lang="ru-RU" sz="2800" dirty="0" smtClean="0"/>
              <a:t>(радость, страх, удовольствие), явлений и событий в течение жизни.</a:t>
            </a:r>
            <a:endParaRPr lang="ru-RU" sz="2800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772816"/>
            <a:ext cx="2771800" cy="2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21445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465837"/>
            <a:ext cx="8731696" cy="1819672"/>
          </a:xfrm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различие между понятием «чувство» и </a:t>
            </a:r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«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эмоция.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37090">
            <a:off x="243017" y="265674"/>
            <a:ext cx="2356799" cy="2383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3386704"/>
            <a:ext cx="2677093" cy="3471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113049"/>
            <a:ext cx="3672408" cy="24897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12083"/>
            <a:ext cx="2690462" cy="269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4026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4955381"/>
          </a:xfrm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>
                <a:solidFill>
                  <a:srgbClr val="F4E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60007" dir="5400000" sy="-100000" algn="bl" rotWithShape="0"/>
                </a:effectLst>
              </a:rPr>
              <a:t>Мимические проявления эмоций</a:t>
            </a:r>
          </a:p>
          <a:p>
            <a:pPr marL="0" indent="0" algn="ctr">
              <a:buNone/>
            </a:pPr>
            <a:endParaRPr lang="ru-RU" sz="4400" dirty="0">
              <a:solidFill>
                <a:srgbClr val="F4EE00"/>
              </a:solidFill>
              <a:effectLst>
                <a:reflection blurRad="6350" stA="60000" endA="900" endPos="60000" dist="60007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809743">
            <a:off x="3075993" y="3072334"/>
            <a:ext cx="5803491" cy="2714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08327">
            <a:off x="511644" y="2528784"/>
            <a:ext cx="3240360" cy="395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614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876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4E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Особой эмоциональной выразительностью отличаются губы человека, читать которые совсем несложно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2176846"/>
            <a:ext cx="6416488" cy="413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648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4E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глаза — зеркало человеческой души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Деловой взгляд 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0115" y="1196752"/>
            <a:ext cx="3578797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8896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Социальный </a:t>
            </a:r>
            <a:endParaRPr lang="ru-RU" sz="44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1556792"/>
            <a:ext cx="3888432" cy="503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9360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РАДОСТЬ (</a:t>
            </a:r>
            <a:r>
              <a:rPr lang="ru-RU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СЧАСТЬЕ</a:t>
            </a:r>
            <a:r>
              <a:rPr lang="ru-RU" dirty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 smtClean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 smtClean="0"/>
              <a:t>Легкие </a:t>
            </a:r>
            <a:r>
              <a:rPr lang="ru-RU" sz="2400" dirty="0"/>
              <a:t>морщины у глаз, глаза спокойные, слегка сощурены, ноздри расширены, верхняя губа чуть приподнята, уголки губ приподняты и обычно отведены назад, нижняя челюсть расслаблена, рот может быть приоткрыт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42" y="3000372"/>
            <a:ext cx="5672102" cy="356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038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6672"/>
            <a:ext cx="8686800" cy="56034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E9EE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УДИВЛЕНИЕ</a:t>
            </a:r>
            <a:endParaRPr lang="ru-RU" dirty="0">
              <a:solidFill>
                <a:srgbClr val="E9EE1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2400" dirty="0"/>
              <a:t>Поднятые брови, широко открытые глаза, опущенные вниз кончики губ, приоткрытый рот.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0250" y="2109088"/>
            <a:ext cx="5380062" cy="381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896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383</TotalTime>
  <Words>319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Чувства</vt:lpstr>
      <vt:lpstr>Слайд 2</vt:lpstr>
      <vt:lpstr>различие между понятием «чувство» и «эмоция.</vt:lpstr>
      <vt:lpstr>Слайд 4</vt:lpstr>
      <vt:lpstr>Особой эмоциональной выразительностью отличаются губы человека, читать которые совсем несложно</vt:lpstr>
      <vt:lpstr>глаза — зеркало человеческой души</vt:lpstr>
      <vt:lpstr>Слайд 7</vt:lpstr>
      <vt:lpstr>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Эмоции и чувства</dc:title>
  <dc:creator>Берия</dc:creator>
  <cp:lastModifiedBy>Вова</cp:lastModifiedBy>
  <cp:revision>19</cp:revision>
  <dcterms:created xsi:type="dcterms:W3CDTF">2012-11-26T14:19:54Z</dcterms:created>
  <dcterms:modified xsi:type="dcterms:W3CDTF">2015-10-06T16:19:52Z</dcterms:modified>
</cp:coreProperties>
</file>