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5" r:id="rId6"/>
    <p:sldId id="266" r:id="rId7"/>
    <p:sldId id="267" r:id="rId8"/>
    <p:sldId id="270" r:id="rId9"/>
    <p:sldId id="260" r:id="rId10"/>
    <p:sldId id="268" r:id="rId11"/>
    <p:sldId id="269" r:id="rId12"/>
    <p:sldId id="271" r:id="rId13"/>
    <p:sldId id="272" r:id="rId14"/>
    <p:sldId id="261" r:id="rId15"/>
    <p:sldId id="262" r:id="rId16"/>
    <p:sldId id="263" r:id="rId17"/>
    <p:sldId id="264" r:id="rId18"/>
    <p:sldId id="273" r:id="rId19"/>
    <p:sldId id="274" r:id="rId20"/>
    <p:sldId id="275" r:id="rId21"/>
    <p:sldId id="276" r:id="rId22"/>
    <p:sldId id="277" r:id="rId23"/>
  </p:sldIdLst>
  <p:sldSz cx="12192000" cy="6858000"/>
  <p:notesSz cx="6735763" cy="98663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5" roundtripDataSignature="AMtx7mh6FxCGbpB7WFMafBBU0dVlIH0Lt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19565" cy="495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50" tIns="45375" rIns="90750" bIns="45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14626" y="0"/>
            <a:ext cx="2919565" cy="495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50" tIns="45375" rIns="90750" bIns="45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3262" y="4748578"/>
            <a:ext cx="5389240" cy="3884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50" tIns="45375" rIns="90750" bIns="45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370947"/>
            <a:ext cx="2919565" cy="495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50" tIns="45375" rIns="90750" bIns="45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14626" y="9370947"/>
            <a:ext cx="2919565" cy="495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50" tIns="45375" rIns="90750" bIns="45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73262" y="4748578"/>
            <a:ext cx="5389240" cy="3884052"/>
          </a:xfrm>
          <a:prstGeom prst="rect">
            <a:avLst/>
          </a:prstGeom>
        </p:spPr>
        <p:txBody>
          <a:bodyPr spcFirstLastPara="1" wrap="square" lIns="90750" tIns="45375" rIns="90750" bIns="45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73262" y="4748578"/>
            <a:ext cx="5389240" cy="3884052"/>
          </a:xfrm>
          <a:prstGeom prst="rect">
            <a:avLst/>
          </a:prstGeom>
        </p:spPr>
        <p:txBody>
          <a:bodyPr spcFirstLastPara="1" wrap="square" lIns="90750" tIns="45375" rIns="90750" bIns="45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0313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73262" y="4748578"/>
            <a:ext cx="5389240" cy="3884052"/>
          </a:xfrm>
          <a:prstGeom prst="rect">
            <a:avLst/>
          </a:prstGeom>
        </p:spPr>
        <p:txBody>
          <a:bodyPr spcFirstLastPara="1" wrap="square" lIns="90750" tIns="45375" rIns="90750" bIns="45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5084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73262" y="4748578"/>
            <a:ext cx="5389240" cy="3884052"/>
          </a:xfrm>
          <a:prstGeom prst="rect">
            <a:avLst/>
          </a:prstGeom>
        </p:spPr>
        <p:txBody>
          <a:bodyPr spcFirstLastPara="1" wrap="square" lIns="90750" tIns="45375" rIns="90750" bIns="45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8885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73262" y="4748578"/>
            <a:ext cx="5389240" cy="3884052"/>
          </a:xfrm>
          <a:prstGeom prst="rect">
            <a:avLst/>
          </a:prstGeom>
        </p:spPr>
        <p:txBody>
          <a:bodyPr spcFirstLastPara="1" wrap="square" lIns="90750" tIns="45375" rIns="90750" bIns="45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09437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 txBox="1">
            <a:spLocks noGrp="1"/>
          </p:cNvSpPr>
          <p:nvPr>
            <p:ph type="body" idx="1"/>
          </p:nvPr>
        </p:nvSpPr>
        <p:spPr>
          <a:xfrm>
            <a:off x="673262" y="4748578"/>
            <a:ext cx="5389240" cy="3884052"/>
          </a:xfrm>
          <a:prstGeom prst="rect">
            <a:avLst/>
          </a:prstGeom>
        </p:spPr>
        <p:txBody>
          <a:bodyPr spcFirstLastPara="1" wrap="square" lIns="90750" tIns="45375" rIns="90750" bIns="45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:notes"/>
          <p:cNvSpPr txBox="1">
            <a:spLocks noGrp="1"/>
          </p:cNvSpPr>
          <p:nvPr>
            <p:ph type="body" idx="1"/>
          </p:nvPr>
        </p:nvSpPr>
        <p:spPr>
          <a:xfrm>
            <a:off x="673262" y="4748578"/>
            <a:ext cx="5389240" cy="3884052"/>
          </a:xfrm>
          <a:prstGeom prst="rect">
            <a:avLst/>
          </a:prstGeom>
        </p:spPr>
        <p:txBody>
          <a:bodyPr spcFirstLastPara="1" wrap="square" lIns="90750" tIns="45375" rIns="90750" bIns="45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9888" y="681038"/>
            <a:ext cx="6056312" cy="3408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8:notes"/>
          <p:cNvSpPr txBox="1">
            <a:spLocks noGrp="1"/>
          </p:cNvSpPr>
          <p:nvPr>
            <p:ph type="body" idx="1"/>
          </p:nvPr>
        </p:nvSpPr>
        <p:spPr>
          <a:xfrm>
            <a:off x="679554" y="4316315"/>
            <a:ext cx="5436431" cy="408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25" tIns="90725" rIns="90725" bIns="90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:notes"/>
          <p:cNvSpPr txBox="1">
            <a:spLocks noGrp="1"/>
          </p:cNvSpPr>
          <p:nvPr>
            <p:ph type="body" idx="1"/>
          </p:nvPr>
        </p:nvSpPr>
        <p:spPr>
          <a:xfrm>
            <a:off x="673262" y="4748578"/>
            <a:ext cx="5389240" cy="3884052"/>
          </a:xfrm>
          <a:prstGeom prst="rect">
            <a:avLst/>
          </a:prstGeom>
        </p:spPr>
        <p:txBody>
          <a:bodyPr spcFirstLastPara="1" wrap="square" lIns="90750" tIns="45375" rIns="90750" bIns="45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73262" y="4748578"/>
            <a:ext cx="5389240" cy="3884052"/>
          </a:xfrm>
          <a:prstGeom prst="rect">
            <a:avLst/>
          </a:prstGeom>
        </p:spPr>
        <p:txBody>
          <a:bodyPr spcFirstLastPara="1" wrap="square" lIns="90750" tIns="45375" rIns="90750" bIns="45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3262" y="4748578"/>
            <a:ext cx="5389240" cy="3884052"/>
          </a:xfrm>
          <a:prstGeom prst="rect">
            <a:avLst/>
          </a:prstGeom>
        </p:spPr>
        <p:txBody>
          <a:bodyPr spcFirstLastPara="1" wrap="square" lIns="90750" tIns="45375" rIns="90750" bIns="45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73262" y="4748578"/>
            <a:ext cx="5389240" cy="3884052"/>
          </a:xfrm>
          <a:prstGeom prst="rect">
            <a:avLst/>
          </a:prstGeom>
        </p:spPr>
        <p:txBody>
          <a:bodyPr spcFirstLastPara="1" wrap="square" lIns="90750" tIns="45375" rIns="90750" bIns="45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73262" y="4748578"/>
            <a:ext cx="5389240" cy="3884052"/>
          </a:xfrm>
          <a:prstGeom prst="rect">
            <a:avLst/>
          </a:prstGeom>
        </p:spPr>
        <p:txBody>
          <a:bodyPr spcFirstLastPara="1" wrap="square" lIns="90750" tIns="45375" rIns="90750" bIns="45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6861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73262" y="4748578"/>
            <a:ext cx="5389240" cy="3884052"/>
          </a:xfrm>
          <a:prstGeom prst="rect">
            <a:avLst/>
          </a:prstGeom>
        </p:spPr>
        <p:txBody>
          <a:bodyPr spcFirstLastPara="1" wrap="square" lIns="90750" tIns="45375" rIns="90750" bIns="45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265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73262" y="4748578"/>
            <a:ext cx="5389240" cy="3884052"/>
          </a:xfrm>
          <a:prstGeom prst="rect">
            <a:avLst/>
          </a:prstGeom>
        </p:spPr>
        <p:txBody>
          <a:bodyPr spcFirstLastPara="1" wrap="square" lIns="90750" tIns="45375" rIns="90750" bIns="45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7115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73262" y="4748578"/>
            <a:ext cx="5389240" cy="3884052"/>
          </a:xfrm>
          <a:prstGeom prst="rect">
            <a:avLst/>
          </a:prstGeom>
        </p:spPr>
        <p:txBody>
          <a:bodyPr spcFirstLastPara="1" wrap="square" lIns="90750" tIns="45375" rIns="90750" bIns="45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9023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673262" y="4748578"/>
            <a:ext cx="5389240" cy="3884052"/>
          </a:xfrm>
          <a:prstGeom prst="rect">
            <a:avLst/>
          </a:prstGeom>
        </p:spPr>
        <p:txBody>
          <a:bodyPr spcFirstLastPara="1" wrap="square" lIns="90750" tIns="45375" rIns="90750" bIns="45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8_Title Slide">
  <p:cSld name="48_Title Slid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5"/>
          <p:cNvSpPr txBox="1">
            <a:spLocks noGrp="1"/>
          </p:cNvSpPr>
          <p:nvPr>
            <p:ph type="sldNum" idx="12"/>
          </p:nvPr>
        </p:nvSpPr>
        <p:spPr>
          <a:xfrm>
            <a:off x="10858501" y="6356351"/>
            <a:ext cx="495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7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7.pn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541" y="328652"/>
            <a:ext cx="3821259" cy="1992462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"/>
          <p:cNvSpPr txBox="1"/>
          <p:nvPr/>
        </p:nvSpPr>
        <p:spPr>
          <a:xfrm>
            <a:off x="844091" y="2027310"/>
            <a:ext cx="10943770" cy="4917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общеобразовательное учреждение средняя общеобразовательная школа № 48 </a:t>
            </a:r>
            <a:r>
              <a:rPr lang="ru-RU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г.Екатеринбурга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i="0" u="none" strike="noStrike" cap="none" dirty="0">
                <a:solidFill>
                  <a:srgbClr val="CC3300"/>
                </a:solidFill>
                <a:latin typeface="Calibri"/>
                <a:ea typeface="Calibri"/>
                <a:cs typeface="Calibri"/>
                <a:sym typeface="Calibri"/>
              </a:rPr>
              <a:t>Эффективные механизмы вовлечения родителей в активную жизнь школы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3200" b="1" dirty="0">
              <a:solidFill>
                <a:srgbClr val="CC33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ru-RU" sz="1800" b="1" i="0" u="none" strike="noStrike" cap="none" dirty="0">
                <a:solidFill>
                  <a:srgbClr val="CC3300"/>
                </a:solidFill>
                <a:latin typeface="Calibri"/>
                <a:ea typeface="Calibri"/>
                <a:cs typeface="Calibri"/>
                <a:sym typeface="Calibri"/>
              </a:rPr>
              <a:t>Спикеры: 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Евдокимова Людмила Михайловна, заместитель директора по УД, </a:t>
            </a:r>
            <a:r>
              <a:rPr lang="ru-RU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к.п.н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ctr"/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Фирсанова Анна Сергеевна – заместитель директора по ВД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1800" b="1" i="0" u="none" strike="noStrike" cap="none" dirty="0">
              <a:solidFill>
                <a:srgbClr val="CC33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3200" b="1" i="0" u="none" strike="noStrike" cap="none" dirty="0">
              <a:solidFill>
                <a:srgbClr val="CC33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 dirty="0">
                <a:solidFill>
                  <a:srgbClr val="CC3300"/>
                </a:solidFill>
                <a:latin typeface="Calibri"/>
                <a:ea typeface="Calibri"/>
                <a:cs typeface="Calibri"/>
                <a:sym typeface="Calibri"/>
              </a:rPr>
              <a:t>2022-2023 учебный год</a:t>
            </a:r>
            <a:endParaRPr sz="2000" b="0" i="0" u="none" strike="noStrike" cap="none" dirty="0">
              <a:solidFill>
                <a:srgbClr val="CC33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1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9362646" y="21164"/>
            <a:ext cx="2722269" cy="229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-10049441">
            <a:off x="-2729210" y="4369106"/>
            <a:ext cx="6329888" cy="5440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4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10623035" y="77938"/>
            <a:ext cx="1568963" cy="13255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E9E7D6-57FD-AF06-E427-54133030C4FD}"/>
              </a:ext>
            </a:extLst>
          </p:cNvPr>
          <p:cNvSpPr txBox="1"/>
          <p:nvPr/>
        </p:nvSpPr>
        <p:spPr>
          <a:xfrm>
            <a:off x="328474" y="226703"/>
            <a:ext cx="11365850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3200" dirty="0">
                <a:solidFill>
                  <a:srgbClr val="C00000"/>
                </a:solidFill>
                <a:effectLst/>
              </a:rPr>
              <a:t>Клуб семейного чтения «ЧУДО»</a:t>
            </a: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A7452883-FD3C-E02F-4DC3-A8046F77F5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7A20A1-4FFB-3A74-7656-07F7F3D914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09" y="985956"/>
            <a:ext cx="5962835" cy="397716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C0A096D-286F-5D3B-ED54-45F39CBB0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539" y="985956"/>
            <a:ext cx="4450672" cy="250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7688CAF-EC4B-AEF1-A1DB-6C914A783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848" y="3554892"/>
            <a:ext cx="2411412" cy="322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197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4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10623035" y="77938"/>
            <a:ext cx="1568963" cy="13255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E9E7D6-57FD-AF06-E427-54133030C4FD}"/>
              </a:ext>
            </a:extLst>
          </p:cNvPr>
          <p:cNvSpPr txBox="1"/>
          <p:nvPr/>
        </p:nvSpPr>
        <p:spPr>
          <a:xfrm>
            <a:off x="488272" y="386776"/>
            <a:ext cx="11365850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3200" dirty="0">
                <a:solidFill>
                  <a:srgbClr val="C00000"/>
                </a:solidFill>
                <a:effectLst/>
              </a:rPr>
              <a:t>Профориентационный клуб «Я – Человек в мире Людей»</a:t>
            </a: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A7452883-FD3C-E02F-4DC3-A8046F77F5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7B69F3-F096-A71A-DB80-EEAEC22BD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76" y="1071242"/>
            <a:ext cx="3468209" cy="26011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9F5358-7CFD-8054-9755-D99B9B83B7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428" y="2566699"/>
            <a:ext cx="2722491" cy="39045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631EAF-5CE1-137A-64BC-5943D09841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798" y="1138562"/>
            <a:ext cx="3121152" cy="2340864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91ED936D-C91B-143C-00F5-11FA0FDA0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678" y="3746377"/>
            <a:ext cx="5662383" cy="260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FEA1BBA2-65A6-AB09-B443-8D340E95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14" y="3089429"/>
            <a:ext cx="2065724" cy="367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030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4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10623035" y="77938"/>
            <a:ext cx="1568963" cy="13255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E9E7D6-57FD-AF06-E427-54133030C4FD}"/>
              </a:ext>
            </a:extLst>
          </p:cNvPr>
          <p:cNvSpPr txBox="1"/>
          <p:nvPr/>
        </p:nvSpPr>
        <p:spPr>
          <a:xfrm>
            <a:off x="488272" y="386776"/>
            <a:ext cx="11365850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3200" dirty="0">
                <a:solidFill>
                  <a:srgbClr val="C00000"/>
                </a:solidFill>
                <a:effectLst/>
              </a:rPr>
              <a:t>КЛУБ «ГТО»</a:t>
            </a: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A7452883-FD3C-E02F-4DC3-A8046F77F5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9774EB4-D547-DE0A-4E27-05ACABC5F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35" y="386776"/>
            <a:ext cx="4352023" cy="326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8EB2399-D0E9-2F19-3D2A-628602DA9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295" y="997264"/>
            <a:ext cx="3835153" cy="2876365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390F5D32-201B-08BA-71AF-5EE887D87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048" y="1140127"/>
            <a:ext cx="2843074" cy="379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1180316B-E87C-F04C-3548-A07812CF3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164" y="4245598"/>
            <a:ext cx="4201084" cy="236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A0CA8A-792E-771B-DAC0-8DFFF3C518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52" y="4020987"/>
            <a:ext cx="3266983" cy="245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50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4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10623035" y="77938"/>
            <a:ext cx="1568963" cy="13255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E9E7D6-57FD-AF06-E427-54133030C4FD}"/>
              </a:ext>
            </a:extLst>
          </p:cNvPr>
          <p:cNvSpPr txBox="1"/>
          <p:nvPr/>
        </p:nvSpPr>
        <p:spPr>
          <a:xfrm>
            <a:off x="413075" y="209223"/>
            <a:ext cx="11365850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3200" dirty="0">
                <a:solidFill>
                  <a:srgbClr val="C00000"/>
                </a:solidFill>
                <a:effectLst/>
              </a:rPr>
              <a:t>КЛУБ Волонтеров</a:t>
            </a: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A7452883-FD3C-E02F-4DC3-A8046F77F5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E2C9994-E8AC-30BB-99F8-898CFB790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3" y="765699"/>
            <a:ext cx="3551068" cy="266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740AE7F6-774E-553A-11DD-9E5517C52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885" y="950996"/>
            <a:ext cx="4347007" cy="282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8CDFFF-1499-A89B-D406-3790E29132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56" y="3581400"/>
            <a:ext cx="3915125" cy="29363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80B694-38EB-4B18-30D8-F8476E1515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021" y="3912159"/>
            <a:ext cx="3915125" cy="29363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104583-7C92-4C1F-68E3-9F55B537A3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642" y="4039340"/>
            <a:ext cx="3541812" cy="236146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B7B9303-3268-A7AB-518F-9A69987C5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817" y="918099"/>
            <a:ext cx="3551068" cy="266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68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 txBox="1"/>
          <p:nvPr/>
        </p:nvSpPr>
        <p:spPr>
          <a:xfrm>
            <a:off x="168024" y="708775"/>
            <a:ext cx="10315688" cy="74898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>
                <a:alpha val="77647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660400" dist="825500" dir="19440000" sx="65000" sy="65000" algn="ctr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67" b="1">
              <a:solidFill>
                <a:srgbClr val="97480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7AAB5E3-57D9-FB4A-28F8-8E6FE509E7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371426"/>
              </p:ext>
            </p:extLst>
          </p:nvPr>
        </p:nvGraphicFramePr>
        <p:xfrm>
          <a:off x="319597" y="351083"/>
          <a:ext cx="11336784" cy="62272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78928">
                  <a:extLst>
                    <a:ext uri="{9D8B030D-6E8A-4147-A177-3AD203B41FA5}">
                      <a16:colId xmlns:a16="http://schemas.microsoft.com/office/drawing/2014/main" val="3822614326"/>
                    </a:ext>
                  </a:extLst>
                </a:gridCol>
                <a:gridCol w="3778928">
                  <a:extLst>
                    <a:ext uri="{9D8B030D-6E8A-4147-A177-3AD203B41FA5}">
                      <a16:colId xmlns:a16="http://schemas.microsoft.com/office/drawing/2014/main" val="645294846"/>
                    </a:ext>
                  </a:extLst>
                </a:gridCol>
                <a:gridCol w="3778928">
                  <a:extLst>
                    <a:ext uri="{9D8B030D-6E8A-4147-A177-3AD203B41FA5}">
                      <a16:colId xmlns:a16="http://schemas.microsoft.com/office/drawing/2014/main" val="4024888776"/>
                    </a:ext>
                  </a:extLst>
                </a:gridCol>
              </a:tblGrid>
              <a:tr h="62272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600" dirty="0">
                          <a:effectLst/>
                        </a:rPr>
                        <a:t>Психолого-педагогическое просвещение родителей 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</a:rPr>
                        <a:t>Диагностика изучения семей обучающихся. Повышение педагогической и психологической грамотности родителей. Изучение нормативных документов.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2400" dirty="0">
                          <a:effectLst/>
                        </a:rPr>
                        <a:t>«Гугл» опросы, анкетирование, работа с картами семей.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2400" dirty="0">
                          <a:effectLst/>
                        </a:rPr>
                        <a:t>Квест-технология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2400" dirty="0">
                          <a:effectLst/>
                        </a:rPr>
                        <a:t>Программа «Школа для родителей»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7605153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AB9E8A-B4B8-729B-0DA1-1D49B04DA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0182" y="3456129"/>
            <a:ext cx="1057275" cy="105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6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407770">
            <a:off x="305497" y="3514141"/>
            <a:ext cx="3144585" cy="299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/>
          <p:nvPr/>
        </p:nvSpPr>
        <p:spPr>
          <a:xfrm>
            <a:off x="484753" y="168303"/>
            <a:ext cx="10753195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1">
              <a:solidFill>
                <a:srgbClr val="4F612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1">
              <a:solidFill>
                <a:srgbClr val="4F61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Google Shape;135;p7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407770">
            <a:off x="-1367169" y="5432181"/>
            <a:ext cx="8031934" cy="76625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1FBF96-C78F-4652-B382-DA2CFFDDCC4B}"/>
              </a:ext>
            </a:extLst>
          </p:cNvPr>
          <p:cNvSpPr txBox="1"/>
          <p:nvPr/>
        </p:nvSpPr>
        <p:spPr>
          <a:xfrm>
            <a:off x="575589" y="617616"/>
            <a:ext cx="7478162" cy="2189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все разные. Различны их способности, возможности и личностные качества. Но все они сходны в одном – в желании хорошо учиться. И в наших руках возможность помочь им, не отбить у них это желание.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Дети разные важны или 10 принципов декларации прав ребенка by marina">
            <a:extLst>
              <a:ext uri="{FF2B5EF4-FFF2-40B4-BE49-F238E27FC236}">
                <a16:creationId xmlns:a16="http://schemas.microsoft.com/office/drawing/2014/main" id="{7F3F7055-23C4-7D72-6E5E-4527BADDE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735" y="2565903"/>
            <a:ext cx="5031676" cy="388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"/>
          <p:cNvSpPr txBox="1">
            <a:spLocks noGrp="1"/>
          </p:cNvSpPr>
          <p:nvPr>
            <p:ph type="sldNum" idx="12"/>
          </p:nvPr>
        </p:nvSpPr>
        <p:spPr>
          <a:xfrm>
            <a:off x="11257211" y="6231589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16</a:t>
            </a:fld>
            <a:endParaRPr/>
          </a:p>
        </p:txBody>
      </p:sp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804493" y="311407"/>
            <a:ext cx="1028371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“Быть готовым к школе – не значит уметь читать, писать и считать. Быть готовым к школе – значит быть готовым всему этому научиться” (Венгер Л.А.)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7" name="Google Shape;147;p8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10623035" y="77938"/>
            <a:ext cx="1568963" cy="13255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A7AFBDF4-721A-D930-A5F8-4A0A4C0EA32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29496E2E-538C-63C0-3264-CA36AD2CD4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505DC6-8144-88A8-E75C-E80E0DCF2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3" y="2256036"/>
            <a:ext cx="3055232" cy="4198029"/>
          </a:xfrm>
          <a:prstGeom prst="rect">
            <a:avLst/>
          </a:prstGeom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9A3733D8-43DA-6841-57AF-B2933AD81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56036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>
            <a:extLst>
              <a:ext uri="{FF2B5EF4-FFF2-40B4-BE49-F238E27FC236}">
                <a16:creationId xmlns:a16="http://schemas.microsoft.com/office/drawing/2014/main" id="{CADC5183-1A8D-A8D0-15A8-E6EA9A37D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623" y="2256036"/>
            <a:ext cx="3251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9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4" y="42142"/>
            <a:ext cx="1548640" cy="807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9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407770">
            <a:off x="10619708" y="4935700"/>
            <a:ext cx="3144585" cy="299996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D03CB7-E18A-DC33-D1F9-E0559B417350}"/>
              </a:ext>
            </a:extLst>
          </p:cNvPr>
          <p:cNvSpPr txBox="1"/>
          <p:nvPr/>
        </p:nvSpPr>
        <p:spPr>
          <a:xfrm>
            <a:off x="1405551" y="207342"/>
            <a:ext cx="10354900" cy="1339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К.Д.Ушинский</a:t>
            </a:r>
            <a: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«Если мы хотим воспитать человека во всех отношениях, мы, прежде всего, должны узнать его во всех отношениях».</a:t>
            </a:r>
            <a:endParaRPr lang="ru-RU" sz="24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FE46C57E-039B-DF75-5BBA-5CE7608CCA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8408" y="1910531"/>
            <a:ext cx="6164730" cy="289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5 класс сбо завтрак ">
            <a:extLst>
              <a:ext uri="{FF2B5EF4-FFF2-40B4-BE49-F238E27FC236}">
                <a16:creationId xmlns:a16="http://schemas.microsoft.com/office/drawing/2014/main" id="{40AB2B59-6EAD-C948-4339-DA3686E34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758" y="1250682"/>
            <a:ext cx="2899886" cy="217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Письмо от 14 декабря 2015 г. N 09–3564 &amp;quot;О внеурочной деятельности и ре...">
            <a:extLst>
              <a:ext uri="{FF2B5EF4-FFF2-40B4-BE49-F238E27FC236}">
                <a16:creationId xmlns:a16="http://schemas.microsoft.com/office/drawing/2014/main" id="{8EF6009D-A812-05CD-5B64-FF0975EE0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638" y="3048250"/>
            <a:ext cx="3434954" cy="27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>
            <a:extLst>
              <a:ext uri="{FF2B5EF4-FFF2-40B4-BE49-F238E27FC236}">
                <a16:creationId xmlns:a16="http://schemas.microsoft.com/office/drawing/2014/main" id="{CF43ECF6-E087-ADF8-55F2-C7586480A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758" y="4545396"/>
            <a:ext cx="2807016" cy="210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8427D8-7E46-6352-1401-7D29F7806BF7}"/>
              </a:ext>
            </a:extLst>
          </p:cNvPr>
          <p:cNvSpPr txBox="1"/>
          <p:nvPr/>
        </p:nvSpPr>
        <p:spPr>
          <a:xfrm>
            <a:off x="90533" y="370399"/>
            <a:ext cx="11135763" cy="1737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just">
              <a:lnSpc>
                <a:spcPct val="115000"/>
              </a:lnSpc>
              <a:spcAft>
                <a:spcPts val="1000"/>
              </a:spcAft>
            </a:pPr>
            <a:r>
              <a:rPr lang="ru-RU" sz="4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«Чтобы помочь моему ребёнку быть хорошим учеником (ученицей), я…»</a:t>
            </a:r>
            <a:endParaRPr lang="ru-RU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AF5F6173-4E0D-3773-883C-A02780651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85" y="2344848"/>
            <a:ext cx="5523671" cy="414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355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>
            <a:extLst>
              <a:ext uri="{FF2B5EF4-FFF2-40B4-BE49-F238E27FC236}">
                <a16:creationId xmlns:a16="http://schemas.microsoft.com/office/drawing/2014/main" id="{25726BD9-A17B-D28C-C55B-4B8FB1B38B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Общешкольное родительское собрание &amp;quot; Семья и школа-взгляд в одном напр...">
            <a:extLst>
              <a:ext uri="{FF2B5EF4-FFF2-40B4-BE49-F238E27FC236}">
                <a16:creationId xmlns:a16="http://schemas.microsoft.com/office/drawing/2014/main" id="{A60550F1-AD0B-C7C6-E000-19FEDE6EA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81" y="184819"/>
            <a:ext cx="8657606" cy="6488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0729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>
            <a:spLocks noGrp="1"/>
          </p:cNvSpPr>
          <p:nvPr>
            <p:ph type="ctrTitle"/>
          </p:nvPr>
        </p:nvSpPr>
        <p:spPr>
          <a:xfrm>
            <a:off x="462624" y="787921"/>
            <a:ext cx="11266751" cy="6027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формирование активной педагогической позиции родителей.</a:t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благоприятного климата  для взаимодействия с  родителями.</a:t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Установление доверительных и партнерских отношений с родителями.</a:t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Вовлечение семьи в единое образовательное пространство.</a:t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Психолого-педагогическое просвещение родителей.</a:t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Ожидаемый результат:</a:t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 уровня  воспитательно-образовательной деятельности родителей.    </a:t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     Развитие творческой  инициативы семей.</a:t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Активное участие семей в школьной жизни.</a:t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CC3300"/>
              </a:solidFill>
            </a:endParaRPr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4" y="42142"/>
            <a:ext cx="1548640" cy="807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-5400000">
            <a:off x="9495086" y="4070800"/>
            <a:ext cx="3021576" cy="2552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>
            <a:extLst>
              <a:ext uri="{FF2B5EF4-FFF2-40B4-BE49-F238E27FC236}">
                <a16:creationId xmlns:a16="http://schemas.microsoft.com/office/drawing/2014/main" id="{6F211DE2-D19E-6774-2086-03B094D4F7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800C7A-98BB-0F14-48D6-2EB09A784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771" y="216650"/>
            <a:ext cx="8524503" cy="638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750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>
            <a:extLst>
              <a:ext uri="{FF2B5EF4-FFF2-40B4-BE49-F238E27FC236}">
                <a16:creationId xmlns:a16="http://schemas.microsoft.com/office/drawing/2014/main" id="{66580841-6CD9-C7B7-8896-B98E550396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Просмотр содержимого документа &amp;quot;Взаимоотношения &amp;quot;Учитель-родитель.">
            <a:extLst>
              <a:ext uri="{FF2B5EF4-FFF2-40B4-BE49-F238E27FC236}">
                <a16:creationId xmlns:a16="http://schemas.microsoft.com/office/drawing/2014/main" id="{A5B7476E-203C-9D33-3379-6329736AD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156" y="124795"/>
            <a:ext cx="8539789" cy="64002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9195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>
            <a:extLst>
              <a:ext uri="{FF2B5EF4-FFF2-40B4-BE49-F238E27FC236}">
                <a16:creationId xmlns:a16="http://schemas.microsoft.com/office/drawing/2014/main" id="{DE1C87A3-7851-87EB-E396-596DD10CF4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Ученикам и родителям.">
            <a:extLst>
              <a:ext uri="{FF2B5EF4-FFF2-40B4-BE49-F238E27FC236}">
                <a16:creationId xmlns:a16="http://schemas.microsoft.com/office/drawing/2014/main" id="{5C6BA60E-C831-0D72-62BD-5F9245189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862" y="500755"/>
            <a:ext cx="9668276" cy="5438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6772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1868798" y="176433"/>
            <a:ext cx="9866453" cy="1353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Формы взаимодействия с семьями и родителями обучающихся по направлениям ФГОС</a:t>
            </a:r>
            <a:endParaRPr lang="ru-RU" sz="32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9" name="Google Shape;109;p3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4" y="42142"/>
            <a:ext cx="1548640" cy="807664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"/>
          <p:cNvSpPr/>
          <p:nvPr/>
        </p:nvSpPr>
        <p:spPr>
          <a:xfrm>
            <a:off x="47634" y="1794758"/>
            <a:ext cx="486277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3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407770">
            <a:off x="7818872" y="5758002"/>
            <a:ext cx="8031934" cy="766254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23A6909-C3E8-8A18-FE8B-EC8D35DD26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354382"/>
              </p:ext>
            </p:extLst>
          </p:nvPr>
        </p:nvGraphicFramePr>
        <p:xfrm>
          <a:off x="407405" y="1321806"/>
          <a:ext cx="11488848" cy="52781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29616">
                  <a:extLst>
                    <a:ext uri="{9D8B030D-6E8A-4147-A177-3AD203B41FA5}">
                      <a16:colId xmlns:a16="http://schemas.microsoft.com/office/drawing/2014/main" val="880584553"/>
                    </a:ext>
                  </a:extLst>
                </a:gridCol>
                <a:gridCol w="3829616">
                  <a:extLst>
                    <a:ext uri="{9D8B030D-6E8A-4147-A177-3AD203B41FA5}">
                      <a16:colId xmlns:a16="http://schemas.microsoft.com/office/drawing/2014/main" val="3724540336"/>
                    </a:ext>
                  </a:extLst>
                </a:gridCol>
                <a:gridCol w="3829616">
                  <a:extLst>
                    <a:ext uri="{9D8B030D-6E8A-4147-A177-3AD203B41FA5}">
                      <a16:colId xmlns:a16="http://schemas.microsoft.com/office/drawing/2014/main" val="3123033258"/>
                    </a:ext>
                  </a:extLst>
                </a:gridCol>
              </a:tblGrid>
              <a:tr h="8189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Направление взаимодействия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Вид деятельности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Активные формы работы в МАОУ СОШ № 48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8177842"/>
                  </a:ext>
                </a:extLst>
              </a:tr>
              <a:tr h="44591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</a:rPr>
                        <a:t>Привлечение родителей  к управлению образовательным учреждением, образовательным процессом 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</a:rPr>
                        <a:t>Участие в работе Советов школы. Родительский комитет школы. Материально-техническое оснащение образовательного процесса</a:t>
                      </a:r>
                      <a:r>
                        <a:rPr lang="ru-RU" sz="1200" dirty="0">
                          <a:effectLst/>
                        </a:rPr>
                        <a:t>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Реализация локальных проектов, выдвигаемых Советом  и Родительским комитетом: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800" dirty="0">
                          <a:effectLst/>
                        </a:rPr>
                        <a:t>«Цветущий двор»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800" dirty="0">
                          <a:effectLst/>
                        </a:rPr>
                        <a:t>«Новогодний город»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800" dirty="0">
                          <a:effectLst/>
                        </a:rPr>
                        <a:t>«Эргономическое и эстетическое образовательное пространство»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800" dirty="0">
                          <a:effectLst/>
                        </a:rPr>
                        <a:t>«Школа мастеров» (Кружки: </a:t>
                      </a:r>
                      <a:r>
                        <a:rPr lang="ru-RU" sz="1800" dirty="0" err="1">
                          <a:effectLst/>
                        </a:rPr>
                        <a:t>авиамоделирование</a:t>
                      </a:r>
                      <a:r>
                        <a:rPr lang="ru-RU" sz="1800" dirty="0">
                          <a:effectLst/>
                        </a:rPr>
                        <a:t>, рукоделие, кулинария. Мастер-классы. Ярмарки)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704933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4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10623035" y="77938"/>
            <a:ext cx="1568963" cy="13255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E9E7D6-57FD-AF06-E427-54133030C4FD}"/>
              </a:ext>
            </a:extLst>
          </p:cNvPr>
          <p:cNvSpPr txBox="1"/>
          <p:nvPr/>
        </p:nvSpPr>
        <p:spPr>
          <a:xfrm>
            <a:off x="3659820" y="386776"/>
            <a:ext cx="60945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C00000"/>
                </a:solidFill>
              </a:rPr>
              <a:t>«Цветущий двор»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652B0B-D570-CFBA-72AD-88C0FACFF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721" y="1201193"/>
            <a:ext cx="3515558" cy="46874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CF2D70-FE34-88F7-BE4B-AB3FABCF96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54" y="1237695"/>
            <a:ext cx="3515558" cy="4687410"/>
          </a:xfrm>
          <a:prstGeom prst="rect">
            <a:avLst/>
          </a:prstGeom>
        </p:spPr>
      </p:pic>
      <p:sp>
        <p:nvSpPr>
          <p:cNvPr id="8" name="AutoShape 2">
            <a:extLst>
              <a:ext uri="{FF2B5EF4-FFF2-40B4-BE49-F238E27FC236}">
                <a16:creationId xmlns:a16="http://schemas.microsoft.com/office/drawing/2014/main" id="{A7452883-FD3C-E02F-4DC3-A8046F77F5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BF128BE-900E-C1C1-80E5-F8CF4DAE7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888" y="1051013"/>
            <a:ext cx="3808520" cy="507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4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10623035" y="77938"/>
            <a:ext cx="1568963" cy="13255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E9E7D6-57FD-AF06-E427-54133030C4FD}"/>
              </a:ext>
            </a:extLst>
          </p:cNvPr>
          <p:cNvSpPr txBox="1"/>
          <p:nvPr/>
        </p:nvSpPr>
        <p:spPr>
          <a:xfrm>
            <a:off x="3659820" y="386776"/>
            <a:ext cx="60945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C00000"/>
                </a:solidFill>
              </a:rPr>
              <a:t>«Новогодний город»</a:t>
            </a: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A7452883-FD3C-E02F-4DC3-A8046F77F5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2A9D35-BEEB-4FB8-5256-0FBC6A5A20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113" y="2215807"/>
            <a:ext cx="6417717" cy="42554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213EAAE-B71D-9AC8-5E9A-30B9C0BEE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8" y="1189608"/>
            <a:ext cx="5459765" cy="363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53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4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10623035" y="77938"/>
            <a:ext cx="1568963" cy="13255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E9E7D6-57FD-AF06-E427-54133030C4FD}"/>
              </a:ext>
            </a:extLst>
          </p:cNvPr>
          <p:cNvSpPr txBox="1"/>
          <p:nvPr/>
        </p:nvSpPr>
        <p:spPr>
          <a:xfrm>
            <a:off x="488272" y="386776"/>
            <a:ext cx="11365850" cy="1176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3200" dirty="0">
                <a:solidFill>
                  <a:srgbClr val="C00000"/>
                </a:solidFill>
                <a:effectLst/>
              </a:rPr>
              <a:t>Эргономическое и эстетическое образовательное пространство</a:t>
            </a: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A7452883-FD3C-E02F-4DC3-A8046F77F5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C58AC5-C419-7CFB-68D1-94A921693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2084" y="3345026"/>
            <a:ext cx="6112631" cy="34383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C61D8B-9335-BE1F-B8AC-B773A2D1F7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94499"/>
            <a:ext cx="5072196" cy="285311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1E43D6-85C8-53D7-858D-ABB9BB2753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8786" y="1573843"/>
            <a:ext cx="2928498" cy="520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56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4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10623035" y="77938"/>
            <a:ext cx="1568963" cy="13255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E9E7D6-57FD-AF06-E427-54133030C4FD}"/>
              </a:ext>
            </a:extLst>
          </p:cNvPr>
          <p:cNvSpPr txBox="1"/>
          <p:nvPr/>
        </p:nvSpPr>
        <p:spPr>
          <a:xfrm>
            <a:off x="413075" y="179625"/>
            <a:ext cx="11365850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3200" dirty="0">
                <a:solidFill>
                  <a:srgbClr val="C00000"/>
                </a:solidFill>
                <a:effectLst/>
              </a:rPr>
              <a:t>«Школа мастеров»</a:t>
            </a: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A7452883-FD3C-E02F-4DC3-A8046F77F5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9380C3-CDB3-85C1-6A33-0FC1F3FB9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487" y="1484193"/>
            <a:ext cx="2781485" cy="49448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594403-4EE8-A6FA-B994-742828CC1F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8" y="924387"/>
            <a:ext cx="3857625" cy="5143500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39DA03AA-80B0-CD17-8DBC-2C53C2EE4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956" y="1604041"/>
            <a:ext cx="3528874" cy="470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205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4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10623035" y="77938"/>
            <a:ext cx="1568963" cy="13255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E9E7D6-57FD-AF06-E427-54133030C4FD}"/>
              </a:ext>
            </a:extLst>
          </p:cNvPr>
          <p:cNvSpPr txBox="1"/>
          <p:nvPr/>
        </p:nvSpPr>
        <p:spPr>
          <a:xfrm>
            <a:off x="413075" y="179625"/>
            <a:ext cx="11365850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3200" dirty="0">
                <a:solidFill>
                  <a:srgbClr val="C00000"/>
                </a:solidFill>
                <a:effectLst/>
              </a:rPr>
              <a:t>«Покровская ярмарка»</a:t>
            </a: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A7452883-FD3C-E02F-4DC3-A8046F77F5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4FBCFD4-BA5B-E0A7-F55C-8F9A8C95F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44" y="835744"/>
            <a:ext cx="4839632" cy="362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AB97BC-8A92-E3E8-59A7-8DA43C760B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991" y="1606858"/>
            <a:ext cx="6533965" cy="490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04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5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5683" y="-496945"/>
            <a:ext cx="1548640" cy="80766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B22E01D-6665-6088-2140-C5B9BE04B9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315059"/>
              </p:ext>
            </p:extLst>
          </p:nvPr>
        </p:nvGraphicFramePr>
        <p:xfrm>
          <a:off x="257453" y="310719"/>
          <a:ext cx="11487705" cy="64821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29235">
                  <a:extLst>
                    <a:ext uri="{9D8B030D-6E8A-4147-A177-3AD203B41FA5}">
                      <a16:colId xmlns:a16="http://schemas.microsoft.com/office/drawing/2014/main" val="3256699514"/>
                    </a:ext>
                  </a:extLst>
                </a:gridCol>
                <a:gridCol w="3829235">
                  <a:extLst>
                    <a:ext uri="{9D8B030D-6E8A-4147-A177-3AD203B41FA5}">
                      <a16:colId xmlns:a16="http://schemas.microsoft.com/office/drawing/2014/main" val="384636286"/>
                    </a:ext>
                  </a:extLst>
                </a:gridCol>
                <a:gridCol w="3829235">
                  <a:extLst>
                    <a:ext uri="{9D8B030D-6E8A-4147-A177-3AD203B41FA5}">
                      <a16:colId xmlns:a16="http://schemas.microsoft.com/office/drawing/2014/main" val="1611533310"/>
                    </a:ext>
                  </a:extLst>
                </a:gridCol>
              </a:tblGrid>
              <a:tr h="64821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 dirty="0">
                          <a:effectLst/>
                        </a:rPr>
                        <a:t>Организация культурно-досуговой, учебно-</a:t>
                      </a:r>
                      <a:r>
                        <a:rPr lang="ru-RU" sz="3200" dirty="0" err="1">
                          <a:effectLst/>
                        </a:rPr>
                        <a:t>исследовательс</a:t>
                      </a:r>
                      <a:r>
                        <a:rPr lang="ru-RU" sz="3200" dirty="0">
                          <a:effectLst/>
                        </a:rPr>
                        <a:t>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 dirty="0">
                          <a:effectLst/>
                        </a:rPr>
                        <a:t>кой, проектной деятельности обучающихся 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Профориентационная работа. Организация массовых мероприятий совместной общественно-значимой деятельности и досуга родителей и обучающихся. Проведение мероприятий для родителей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Клубные объединения: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«Клуб семейного чтения ЧУДО» - программа.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Профориентационный клуб «Я – Человек в мире Людей» - программа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</a:p>
                    <a:p>
                      <a:pPr marL="0" lvl="0" indent="0" algn="just">
                        <a:lnSpc>
                          <a:spcPct val="115000"/>
                        </a:lnSpc>
                        <a:buFont typeface="+mj-lt"/>
                        <a:buNone/>
                      </a:pPr>
                      <a:endParaRPr lang="ru-RU" sz="1800" dirty="0">
                        <a:effectLst/>
                      </a:endParaRPr>
                    </a:p>
                    <a:p>
                      <a:pPr marL="0" lvl="0" indent="0" algn="just">
                        <a:lnSpc>
                          <a:spcPct val="115000"/>
                        </a:lnSpc>
                        <a:buFont typeface="+mj-lt"/>
                        <a:buNone/>
                      </a:pPr>
                      <a:r>
                        <a:rPr lang="ru-RU" sz="1800" dirty="0">
                          <a:effectLst/>
                        </a:rPr>
                        <a:t>«Клуб ГТО» - Положение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buFont typeface="+mj-lt"/>
                        <a:buNone/>
                      </a:pPr>
                      <a:endParaRPr lang="ru-RU" sz="1800" dirty="0">
                        <a:effectLst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buFont typeface="+mj-lt"/>
                        <a:buNone/>
                      </a:pPr>
                      <a:endParaRPr lang="ru-RU" sz="1800" dirty="0">
                        <a:effectLst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buFont typeface="+mj-lt"/>
                        <a:buNone/>
                      </a:pPr>
                      <a:r>
                        <a:rPr lang="ru-RU" sz="1800" dirty="0">
                          <a:effectLst/>
                        </a:rPr>
                        <a:t>«Клуб Волонтеров»-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buFont typeface="+mj-lt"/>
                        <a:buNone/>
                      </a:pPr>
                      <a:r>
                        <a:rPr lang="ru-RU" sz="1800" dirty="0">
                          <a:effectLst/>
                        </a:rPr>
                        <a:t>Положение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3795516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9A25BE-3A48-8F7F-A4A1-FE160A5A39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046" y="1057275"/>
            <a:ext cx="1057275" cy="105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A183E7-9D98-4E91-C0CC-02B65B0FFD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045" y="3015772"/>
            <a:ext cx="1057275" cy="105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95A64B-A0B5-EFE5-390C-1266FB62AE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044" y="4557829"/>
            <a:ext cx="1057275" cy="105727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1C0E68-CBD2-0FFE-F70E-A74B868519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6043" y="5735614"/>
            <a:ext cx="1057275" cy="10572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477</Words>
  <Application>Microsoft Office PowerPoint</Application>
  <PresentationFormat>Широкоэкранный</PresentationFormat>
  <Paragraphs>57</Paragraphs>
  <Slides>22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Тема Office</vt:lpstr>
      <vt:lpstr>Презентация PowerPoint</vt:lpstr>
      <vt:lpstr>Цель:  формирование активной педагогической позиции родителей.   Задачи: Создание благоприятного климата  для взаимодействия с  родителями. Установление доверительных и партнерских отношений с родителями. Вовлечение семьи в единое образовательное пространство. Психолого-педагогическое просвещение родителей.    Ожидаемый результат:   Повышение  уровня  воспитательно-образовательной деятельности родителей.            Развитие творческой  инициативы семей.        Активное участие семей в школьной жизни.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“Быть готовым к школе – не значит уметь читать, писать и считать. Быть готовым к школе – значит быть готовым всему этому научиться” (Венгер Л.А.)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Федорченко Анна Юрьевна</dc:creator>
  <cp:lastModifiedBy>людмила евдокимова</cp:lastModifiedBy>
  <cp:revision>5</cp:revision>
  <dcterms:created xsi:type="dcterms:W3CDTF">2021-09-16T07:18:26Z</dcterms:created>
  <dcterms:modified xsi:type="dcterms:W3CDTF">2022-12-01T16:21:43Z</dcterms:modified>
</cp:coreProperties>
</file>