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73" r:id="rId12"/>
    <p:sldId id="268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26.02.2020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7"/>
            <a:ext cx="7774632" cy="2160240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/>
              <a:t>Мед в жизни человека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5589240"/>
            <a:ext cx="3816424" cy="744488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Выполнил ученик 2-В класса</a:t>
            </a:r>
          </a:p>
          <a:p>
            <a:r>
              <a:rPr lang="ru-RU" sz="2000" dirty="0" smtClean="0"/>
              <a:t>Богдан Мороз</a:t>
            </a:r>
            <a:endParaRPr lang="ru-RU" sz="2000" dirty="0"/>
          </a:p>
        </p:txBody>
      </p:sp>
      <p:pic>
        <p:nvPicPr>
          <p:cNvPr id="9219" name="Picture 3" descr="C:\Users\Lenovo\Desktop\фото для презентации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5373216"/>
            <a:ext cx="2933700" cy="139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41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Фальсификация меда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55577" y="1772816"/>
            <a:ext cx="813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Поддельный и фальсифицированный мед весьма обычен на наших рынках. Обычно применяемым веществом является обыкновенный сахар, разведенный водой в виде сиропа и сдобренный различными ароматическими веществами, который смешивают с настоящим медом.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755577" y="3096255"/>
            <a:ext cx="76328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u="sng" dirty="0" smtClean="0"/>
              <a:t>К явной фальсификации меда относиться 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900" dirty="0"/>
              <a:t> </a:t>
            </a:r>
            <a:r>
              <a:rPr lang="ru-RU" sz="1900" dirty="0" smtClean="0"/>
              <a:t>получение «меда» от пчел при скармливании им лишь сахарного сиропа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900" dirty="0"/>
              <a:t> </a:t>
            </a:r>
            <a:r>
              <a:rPr lang="ru-RU" sz="1900" dirty="0" smtClean="0"/>
              <a:t>смешивание натурального меда с различными суррогатами : патокой, сахарным сиропом, крахмалом и пр.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900" dirty="0"/>
              <a:t> </a:t>
            </a:r>
            <a:r>
              <a:rPr lang="ru-RU" sz="1900" dirty="0" smtClean="0"/>
              <a:t>выдача сладких продуктов за мед, например сахарная патока</a:t>
            </a:r>
            <a:endParaRPr lang="ru-RU" sz="19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5157192"/>
            <a:ext cx="42124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 </a:t>
            </a:r>
            <a:r>
              <a:rPr lang="ru-RU" u="sng" dirty="0" smtClean="0"/>
              <a:t>Сахарная патока </a:t>
            </a:r>
            <a:r>
              <a:rPr lang="ru-RU" dirty="0" smtClean="0"/>
              <a:t>– это побочный продукт при производстве сахара и крахмала. Очень сильно напоминает жидкий мед и по вкусу и по консистенции</a:t>
            </a:r>
            <a:endParaRPr lang="ru-RU" dirty="0"/>
          </a:p>
        </p:txBody>
      </p:sp>
      <p:pic>
        <p:nvPicPr>
          <p:cNvPr id="9218" name="Picture 2" descr="C:\Users\Lenovo\Desktop\фото для презентации\images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5" y="5048131"/>
            <a:ext cx="273630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33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868" y="457200"/>
            <a:ext cx="8475683" cy="5955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Признаки настоящего меда</a:t>
            </a:r>
            <a:endParaRPr lang="ru-RU" dirty="0"/>
          </a:p>
        </p:txBody>
      </p:sp>
      <p:pic>
        <p:nvPicPr>
          <p:cNvPr id="15362" name="Picture 2" descr="C:\Users\Lenovo\Desktop\фото для презентации\honey_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78512"/>
            <a:ext cx="8424935" cy="568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0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Опыты по выявлению фальсификата меда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484784"/>
            <a:ext cx="84249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Проверить, какой мед мы кушаем, решили с помощью опытов:</a:t>
            </a:r>
            <a:endParaRPr lang="ru-RU" sz="2200" b="1" dirty="0"/>
          </a:p>
        </p:txBody>
      </p:sp>
      <p:sp>
        <p:nvSpPr>
          <p:cNvPr id="4" name="Овал 3"/>
          <p:cNvSpPr/>
          <p:nvPr/>
        </p:nvSpPr>
        <p:spPr>
          <a:xfrm>
            <a:off x="1885980" y="2420888"/>
            <a:ext cx="2304256" cy="11126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Опыт №1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10243" name="Picture 3" descr="C:\Users\Lenovo\Desktop\фото для презентации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132856"/>
            <a:ext cx="2808312" cy="252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5373216"/>
            <a:ext cx="748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/>
              <a:t>Если набрать мед ложкой и последняя капля подтянется к ложке, значит мед настоящий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82805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Опыты по выявлению фальсификата меда</a:t>
            </a:r>
            <a:endParaRPr lang="ru-RU" sz="2800" dirty="0"/>
          </a:p>
        </p:txBody>
      </p:sp>
      <p:pic>
        <p:nvPicPr>
          <p:cNvPr id="11266" name="Picture 2" descr="C:\Users\Lenovo\Desktop\фото для презентации\Без названи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916831"/>
            <a:ext cx="2592288" cy="259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1699189" y="2607833"/>
            <a:ext cx="20162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Опыт №2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5085184"/>
            <a:ext cx="792088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dirty="0" smtClean="0"/>
              <a:t>Если в мед положить на 10 минут кусочек хлеба и хлеб затвердеет, значит мед настоящий. Если хлеб размякнет, значит мед разбавили водой</a:t>
            </a:r>
            <a:endParaRPr lang="ru-RU" sz="23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3933056"/>
            <a:ext cx="3513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Опыт с медом и кусочком хлеба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3016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Опыты по выявлению фальсификата меда</a:t>
            </a:r>
            <a:endParaRPr lang="ru-RU" sz="2800" dirty="0"/>
          </a:p>
        </p:txBody>
      </p:sp>
      <p:sp>
        <p:nvSpPr>
          <p:cNvPr id="3" name="Овал 2"/>
          <p:cNvSpPr/>
          <p:nvPr/>
        </p:nvSpPr>
        <p:spPr>
          <a:xfrm>
            <a:off x="1907704" y="2331586"/>
            <a:ext cx="19442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Опыт №3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3933056"/>
            <a:ext cx="345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Опыт с медовой водой и йодом</a:t>
            </a:r>
            <a:endParaRPr lang="ru-RU" b="1" dirty="0"/>
          </a:p>
        </p:txBody>
      </p:sp>
      <p:pic>
        <p:nvPicPr>
          <p:cNvPr id="12290" name="Picture 2" descr="C:\Users\Lenovo\Desktop\фото для презентации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004577"/>
            <a:ext cx="3298553" cy="178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7" y="5229200"/>
            <a:ext cx="777686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/>
              <a:t>Если в сладкую медовую воду капнуть йод и вода станет синей, значит мед не настоящий и в мед добавили крахмал.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424168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Опыты по выявлению фальсификата меда</a:t>
            </a:r>
            <a:endParaRPr lang="ru-RU" sz="2800" dirty="0"/>
          </a:p>
        </p:txBody>
      </p:sp>
      <p:sp>
        <p:nvSpPr>
          <p:cNvPr id="3" name="Овал 2"/>
          <p:cNvSpPr/>
          <p:nvPr/>
        </p:nvSpPr>
        <p:spPr>
          <a:xfrm>
            <a:off x="1493852" y="2420888"/>
            <a:ext cx="216024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Опыт №4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3645024"/>
            <a:ext cx="3588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Опыт с медовой водой и уксусом</a:t>
            </a:r>
            <a:endParaRPr lang="ru-RU" b="1" dirty="0"/>
          </a:p>
        </p:txBody>
      </p:sp>
      <p:pic>
        <p:nvPicPr>
          <p:cNvPr id="13314" name="Picture 2" descr="C:\Users\Lenovo\Desktop\фото для презентации\Без названия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7" y="1605560"/>
            <a:ext cx="3434848" cy="2271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3608" y="5013176"/>
            <a:ext cx="7560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/>
              <a:t>Если в медовую воду добавить уксус и вода зашипит, то в мед был добавлен мел.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86835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Опыты по выявлению фальсификата меда</a:t>
            </a:r>
            <a:endParaRPr lang="ru-RU" sz="2800" dirty="0"/>
          </a:p>
        </p:txBody>
      </p:sp>
      <p:sp>
        <p:nvSpPr>
          <p:cNvPr id="3" name="Овал 2"/>
          <p:cNvSpPr/>
          <p:nvPr/>
        </p:nvSpPr>
        <p:spPr>
          <a:xfrm>
            <a:off x="1691680" y="2852936"/>
            <a:ext cx="19442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Опыт №5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4149080"/>
            <a:ext cx="453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Опыт с медом и бумажной салфеткой</a:t>
            </a:r>
            <a:endParaRPr lang="ru-RU" b="1" dirty="0"/>
          </a:p>
        </p:txBody>
      </p:sp>
      <p:pic>
        <p:nvPicPr>
          <p:cNvPr id="14338" name="Picture 2" descr="C:\Users\Lenovo\Desktop\фото для презентации\images (1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72817"/>
            <a:ext cx="3168352" cy="211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3608" y="5085184"/>
            <a:ext cx="75608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/>
              <a:t>Если на бумажную салфетку капнуть несколько капель меда и салфетка останется сухой, значит мед настоящий. Если образуется мокрое пятно, значит мед разбавили водой.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52257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9841" y="2376141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800" dirty="0">
                <a:solidFill>
                  <a:prstClr val="black"/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94711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540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 </a:t>
            </a:r>
            <a:r>
              <a:rPr lang="ru-RU" sz="2100" dirty="0" smtClean="0"/>
              <a:t>Человек издавна использует мед и продукты пчеловодства для лечения  и профилактики. Пчелиный мед был известен людям еще в глубокой древности. Уже тогда его употребляли не только в качестве полезного и питательного лакомства, но и как высокоэффективное средство против множества недугов.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2996952"/>
            <a:ext cx="81369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r>
              <a:rPr lang="ru-RU" sz="2200" dirty="0" smtClean="0"/>
              <a:t>Пчел не случайно называют природными целителями. Кроме меда они  вырабатывают такие полезные продукты, как маточное молочко, прополис, воск, пчелиный яд. </a:t>
            </a:r>
            <a:endParaRPr lang="ru-RU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91880" y="4509120"/>
            <a:ext cx="5400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dirty="0" smtClean="0"/>
              <a:t>   Несмотря на то, что мед, маточное молочко, прополис и воск известны людям очень давно, их химический состав, свойства и особенности воздействия на организм человека изучены современными учеными еще не в полной мере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1027" name="Picture 3" descr="C:\Users\Lenovo\Desktop\фото для презентации\images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49" y="4509120"/>
            <a:ext cx="3059807" cy="2223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enovo\Desktop\фото для презентации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87534"/>
            <a:ext cx="3024335" cy="2261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26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enovo\Desktop\фото для презентации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88640"/>
            <a:ext cx="280831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620688"/>
            <a:ext cx="5328592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    Все продукты пчеловодства являются высокоактивными веществами и при неправильном их применении в лечебно-профилактических целях, а так же при передозировке возможно развитие аллергических реакций. </a:t>
            </a:r>
          </a:p>
          <a:p>
            <a:r>
              <a:rPr lang="ru-RU" sz="2300" dirty="0"/>
              <a:t> </a:t>
            </a:r>
            <a:r>
              <a:rPr lang="ru-RU" sz="2300" dirty="0" smtClean="0"/>
              <a:t>   Для того, чтоб предотвратить возникновение нежелательных последствий, использовать продукты пчеловодства лучше всего под контролем лечащего врача или после консультации специалиста – </a:t>
            </a:r>
            <a:r>
              <a:rPr lang="ru-RU" sz="2300" u="sng" dirty="0" err="1" smtClean="0"/>
              <a:t>апитерапевта</a:t>
            </a:r>
            <a:r>
              <a:rPr lang="ru-RU" sz="2500" u="sng" dirty="0" smtClean="0"/>
              <a:t>.</a:t>
            </a:r>
            <a:endParaRPr lang="ru-RU" sz="2500" u="sng" dirty="0"/>
          </a:p>
        </p:txBody>
      </p:sp>
      <p:pic>
        <p:nvPicPr>
          <p:cNvPr id="2051" name="Picture 3" descr="C:\Users\Lenovo\Desktop\фото для презентации\Без названия (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159" y="4797152"/>
            <a:ext cx="3849693" cy="1951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71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81369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/>
              <a:t>Пчелиный мед -  продукт с непревзойденными вкусовыми и питательными качествами !</a:t>
            </a:r>
            <a:endParaRPr lang="ru-RU" sz="2500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412775"/>
            <a:ext cx="7920881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   Мед содержит в одном килограмме 3160 калорий, по калорийности он равен чистому пшеничному хлебу. Мед так же содержит факторы роста, поэтому он необходим детям.</a:t>
            </a:r>
            <a:endParaRPr lang="ru-RU" sz="23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3386070"/>
            <a:ext cx="3672408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   </a:t>
            </a:r>
            <a:r>
              <a:rPr lang="ru-RU" sz="2300" dirty="0" smtClean="0"/>
              <a:t>Мед различают: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300" dirty="0"/>
              <a:t> </a:t>
            </a:r>
            <a:r>
              <a:rPr lang="ru-RU" sz="2300" dirty="0" smtClean="0"/>
              <a:t>по происхождению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300" dirty="0" smtClean="0"/>
              <a:t> по способу добывания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300" dirty="0"/>
              <a:t> </a:t>
            </a:r>
            <a:r>
              <a:rPr lang="ru-RU" sz="2300" dirty="0" smtClean="0"/>
              <a:t>по консистенции (густоте)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300" dirty="0"/>
              <a:t> </a:t>
            </a:r>
            <a:r>
              <a:rPr lang="ru-RU" sz="2300" dirty="0" smtClean="0"/>
              <a:t>по цвету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300" dirty="0"/>
              <a:t> </a:t>
            </a:r>
            <a:r>
              <a:rPr lang="ru-RU" sz="2300" dirty="0" smtClean="0"/>
              <a:t>по вкусу и запаху</a:t>
            </a:r>
            <a:endParaRPr lang="ru-RU" sz="2300" dirty="0"/>
          </a:p>
        </p:txBody>
      </p:sp>
      <p:pic>
        <p:nvPicPr>
          <p:cNvPr id="3075" name="Picture 3" descr="C:\Users\Lenovo\Desktop\фото для презентации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140968"/>
            <a:ext cx="3528393" cy="319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27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56886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   В нашей стране известно более 50 видов меда !!! Сибирский, клюквенный, лопуховый, майский, липовый, гречишный и огромное множество других сортов.</a:t>
            </a:r>
            <a:endParaRPr lang="ru-RU" sz="2200" dirty="0"/>
          </a:p>
        </p:txBody>
      </p:sp>
      <p:pic>
        <p:nvPicPr>
          <p:cNvPr id="4098" name="Picture 2" descr="C:\Users\Lenovo\Desktop\фото для презентации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6" y="116632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6" y="2060848"/>
            <a:ext cx="83529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   В ежедневном рационе мед должен присутствовать обязательно. Ведь из 24 микроэлементов, необходимых нашему организму, в этом продукте содержится 22!</a:t>
            </a:r>
            <a:endParaRPr lang="ru-RU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3356992"/>
            <a:ext cx="59766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   Необходимо помнить, что </a:t>
            </a:r>
            <a:r>
              <a:rPr lang="ru-RU" sz="2200" b="1" dirty="0" smtClean="0">
                <a:solidFill>
                  <a:srgbClr val="FF0000"/>
                </a:solidFill>
              </a:rPr>
              <a:t>мед теряет свои полезные свойства при нагревании выше 40 °С.</a:t>
            </a:r>
            <a:r>
              <a:rPr lang="ru-RU" sz="2200" dirty="0" smtClean="0"/>
              <a:t> Для того, чтоб сохранить все полезные свойства, мед необходимо употреблять за час-полтора до еды и не глотать, а  немного подержать во рту, пока не рассосется, как конфетка. Многие об этом не знают и  продолжают добавлять его в горячий чай, чем резко понижают его целебные свойства.</a:t>
            </a:r>
            <a:endParaRPr lang="ru-RU" sz="2200" dirty="0"/>
          </a:p>
        </p:txBody>
      </p:sp>
      <p:pic>
        <p:nvPicPr>
          <p:cNvPr id="4099" name="Picture 3" descr="C:\Users\Lenovo\Desktop\фото для презентации\Без названия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591705"/>
            <a:ext cx="2232248" cy="29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9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9208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   Мед всегда был и остается ценным, полезным и вкусным  продуктом. Но к сожалению, не каждый мед является качественным (есть фальсифицированный мед).</a:t>
            </a:r>
            <a:endParaRPr lang="ru-RU" sz="2400" dirty="0"/>
          </a:p>
        </p:txBody>
      </p:sp>
      <p:pic>
        <p:nvPicPr>
          <p:cNvPr id="5123" name="Picture 3" descr="C:\Users\Lenovo\Desktop\фото для презентации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6" y="4725144"/>
            <a:ext cx="3119722" cy="208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2132856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    </a:t>
            </a:r>
            <a:r>
              <a:rPr lang="ru-RU" sz="2800" dirty="0" smtClean="0"/>
              <a:t>В рамках исследовательской работы по были собраны следующие данные:</a:t>
            </a:r>
            <a:endParaRPr lang="ru-RU" sz="28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563888" y="3800004"/>
            <a:ext cx="1872208" cy="870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4" name="Picture 4" descr="C:\Users\Lenovo\Desktop\фото для презентации\images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064" y="4725144"/>
            <a:ext cx="2867025" cy="208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Lenovo\Desktop\фото для презентации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089" y="4725144"/>
            <a:ext cx="2875399" cy="208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97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 опроса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369290"/>
              </p:ext>
            </p:extLst>
          </p:nvPr>
        </p:nvGraphicFramePr>
        <p:xfrm>
          <a:off x="1524000" y="1395413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Диаграмма" r:id="rId3" imgW="6096075" imgH="4067089" progId="MSGraph.Chart.8">
                  <p:embed followColorScheme="full"/>
                </p:oleObj>
              </mc:Choice>
              <mc:Fallback>
                <p:oleObj name="Диаграмма" r:id="rId3" imgW="6096075" imgH="406708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0" y="1395413"/>
                        <a:ext cx="6096000" cy="406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190197"/>
              </p:ext>
            </p:extLst>
          </p:nvPr>
        </p:nvGraphicFramePr>
        <p:xfrm>
          <a:off x="1524000" y="1395413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Диаграмма" r:id="rId5" imgW="6096075" imgH="4067089" progId="MSGraph.Chart.8">
                  <p:embed followColorScheme="full"/>
                </p:oleObj>
              </mc:Choice>
              <mc:Fallback>
                <p:oleObj name="Диаграмма" r:id="rId5" imgW="6096075" imgH="406708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4000" y="1395413"/>
                        <a:ext cx="6096000" cy="406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3608" y="5877272"/>
            <a:ext cx="750841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/>
              <a:t>Ответ на вопрос : «Где вы приобретаете мед?»</a:t>
            </a:r>
            <a:endParaRPr lang="ru-RU" sz="2500" b="1" dirty="0"/>
          </a:p>
        </p:txBody>
      </p:sp>
    </p:spTree>
    <p:extLst>
      <p:ext uri="{BB962C8B-B14F-4D97-AF65-F5344CB8AC3E}">
        <p14:creationId xmlns:p14="http://schemas.microsoft.com/office/powerpoint/2010/main" val="139359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 опроса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876393"/>
              </p:ext>
            </p:extLst>
          </p:nvPr>
        </p:nvGraphicFramePr>
        <p:xfrm>
          <a:off x="1524000" y="1395413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Диаграмма" r:id="rId3" imgW="6096075" imgH="4067089" progId="MSGraph.Chart.8">
                  <p:embed followColorScheme="full"/>
                </p:oleObj>
              </mc:Choice>
              <mc:Fallback>
                <p:oleObj name="Диаграмма" r:id="rId3" imgW="6096075" imgH="406708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0" y="1395413"/>
                        <a:ext cx="6096000" cy="406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5536" y="5589240"/>
            <a:ext cx="83529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Ответ на вопрос: « Часто ли вы сталкиваетесь с некачественным медом?»</a:t>
            </a:r>
            <a:endParaRPr lang="ru-RU" sz="2500" b="1" dirty="0"/>
          </a:p>
        </p:txBody>
      </p:sp>
    </p:spTree>
    <p:extLst>
      <p:ext uri="{BB962C8B-B14F-4D97-AF65-F5344CB8AC3E}">
        <p14:creationId xmlns:p14="http://schemas.microsoft.com/office/powerpoint/2010/main" val="169224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 опроса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491560"/>
              </p:ext>
            </p:extLst>
          </p:nvPr>
        </p:nvGraphicFramePr>
        <p:xfrm>
          <a:off x="501650" y="1390650"/>
          <a:ext cx="7972425" cy="407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Диаграмма" r:id="rId3" imgW="7962986" imgH="4067089" progId="MSGraph.Chart.8">
                  <p:embed followColorScheme="full"/>
                </p:oleObj>
              </mc:Choice>
              <mc:Fallback>
                <p:oleObj name="Диаграмма" r:id="rId3" imgW="7962986" imgH="406708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1650" y="1390650"/>
                        <a:ext cx="7972425" cy="4070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805264"/>
            <a:ext cx="82089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/>
              <a:t>Ответ на вопрос: «Как вы распознаете качество меда?»</a:t>
            </a:r>
            <a:endParaRPr lang="ru-RU" sz="2500" b="1" dirty="0"/>
          </a:p>
        </p:txBody>
      </p:sp>
    </p:spTree>
    <p:extLst>
      <p:ext uri="{BB962C8B-B14F-4D97-AF65-F5344CB8AC3E}">
        <p14:creationId xmlns:p14="http://schemas.microsoft.com/office/powerpoint/2010/main" val="11339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327</TotalTime>
  <Words>732</Words>
  <Application>Microsoft Office PowerPoint</Application>
  <PresentationFormat>Экран (4:3)</PresentationFormat>
  <Paragraphs>56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Трек</vt:lpstr>
      <vt:lpstr>Диаграмма</vt:lpstr>
      <vt:lpstr>Мед в жизни человека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опроса</vt:lpstr>
      <vt:lpstr>Результаты опроса</vt:lpstr>
      <vt:lpstr>Результаты опроса</vt:lpstr>
      <vt:lpstr>Фальсификация меда</vt:lpstr>
      <vt:lpstr>Признаки настоящего меда</vt:lpstr>
      <vt:lpstr>Опыты по выявлению фальсификата меда</vt:lpstr>
      <vt:lpstr>Опыты по выявлению фальсификата меда</vt:lpstr>
      <vt:lpstr>Опыты по выявлению фальсификата меда</vt:lpstr>
      <vt:lpstr>Опыты по выявлению фальсификата меда</vt:lpstr>
      <vt:lpstr>Опыты по выявлению фальсификата меда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 в жизни человека</dc:title>
  <dc:creator>Lenovo</dc:creator>
  <cp:lastModifiedBy>Lenovo</cp:lastModifiedBy>
  <cp:revision>22</cp:revision>
  <dcterms:created xsi:type="dcterms:W3CDTF">2020-02-24T20:37:59Z</dcterms:created>
  <dcterms:modified xsi:type="dcterms:W3CDTF">2020-02-25T21:08:23Z</dcterms:modified>
</cp:coreProperties>
</file>