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701" y="7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081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svg"/><Relationship Id="rId5" Type="http://schemas.openxmlformats.org/officeDocument/2006/relationships/image" Target="../media/image16.png"/><Relationship Id="rId10" Type="http://schemas.openxmlformats.org/officeDocument/2006/relationships/image" Target="../media/image20.svg"/><Relationship Id="rId4" Type="http://schemas.openxmlformats.org/officeDocument/2006/relationships/image" Target="../media/image15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10607040" y="3931920"/>
            <a:ext cx="3108960" cy="310896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-1280160" y="4754880"/>
            <a:ext cx="3291840" cy="32918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31520" y="105156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ФИЗИЧЕСКАЯ КУЛЬТУРА  ·  ЦИФРОВЫЕ ИНСТРУМЕНТЫ УЧИТЕЛЯ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87782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Технология организации</a:t>
            </a:r>
            <a:endParaRPr lang="en-US" sz="32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соревнований с помощью</a:t>
            </a:r>
            <a:endParaRPr lang="en-US" sz="32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онлайн-таблиц и мгновенного</a:t>
            </a:r>
            <a:endParaRPr lang="en-US" sz="32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подсчёта очков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4526280"/>
            <a:ext cx="8778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перевести судейство школьных стартов, спартакиад и турниров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автоматический подсчёт результатов в реальном времени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5532120"/>
            <a:ext cx="100584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731520" y="568756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опыта работы учителя </a:t>
            </a:r>
            <a:r>
              <a:rPr lang="en-US" sz="1400" i="1" dirty="0" err="1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физической</a:t>
            </a:r>
            <a:r>
              <a:rPr lang="en-US" sz="1400" i="1" dirty="0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культуры</a:t>
            </a:r>
            <a:r>
              <a:rPr lang="ru-RU" sz="1400" i="1" dirty="0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Демидовой Екатерины Витальевны 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646920" y="5074920"/>
            <a:ext cx="1371600" cy="13716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0" descr="/home/claude/icons/troph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816" y="5385816"/>
            <a:ext cx="749808" cy="7498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АКТУАЛЬНОСТЬ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Проблемы традиционного судейства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Ручной подсчёт результатов на школьных соревнованиях создаёт одни и те же трудности из года в год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120640" cy="1691640"/>
          </a:xfrm>
          <a:prstGeom prst="roundRect">
            <a:avLst>
              <a:gd name="adj" fmla="val 5405"/>
            </a:avLst>
          </a:prstGeom>
          <a:solidFill>
            <a:srgbClr val="F7F5F0"/>
          </a:solidFill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804672" y="2313432"/>
            <a:ext cx="777240" cy="7772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0" descr="/home/claude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2487168"/>
            <a:ext cx="429768" cy="42976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227685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Ошибки при ручном подсчёте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783080" y="2679192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Суммирование баллов по нескольким этапам «на калькуляторе» — частая причина неточностей и споров.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035040" y="2057400"/>
            <a:ext cx="5120640" cy="1691640"/>
          </a:xfrm>
          <a:prstGeom prst="roundRect">
            <a:avLst>
              <a:gd name="adj" fmla="val 5405"/>
            </a:avLst>
          </a:prstGeom>
          <a:solidFill>
            <a:srgbClr val="F7F5F0"/>
          </a:solidFill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6291072" y="2313432"/>
            <a:ext cx="777240" cy="7772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1" descr="/home/claude/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08" y="2487168"/>
            <a:ext cx="429768" cy="4297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69480" y="227685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Долгое ожидание итогов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7269480" y="2679192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сведение протокола и объявление победителей уходит от получаса до нескольких часов.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4023360"/>
            <a:ext cx="5120640" cy="1691640"/>
          </a:xfrm>
          <a:prstGeom prst="roundRect">
            <a:avLst>
              <a:gd name="adj" fmla="val 5405"/>
            </a:avLst>
          </a:prstGeom>
          <a:solidFill>
            <a:srgbClr val="F7F5F0"/>
          </a:solidFill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804672" y="4279392"/>
            <a:ext cx="777240" cy="7772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2" descr="/home/claude/icons/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08" y="4453128"/>
            <a:ext cx="429768" cy="42976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783080" y="424281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Нет промежуточных результатов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1783080" y="4645152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Тренеры, капитаны и зрители не видят динамику борьбы во время соревнования.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035040" y="4023360"/>
            <a:ext cx="5120640" cy="1691640"/>
          </a:xfrm>
          <a:prstGeom prst="roundRect">
            <a:avLst>
              <a:gd name="adj" fmla="val 5405"/>
            </a:avLst>
          </a:prstGeom>
          <a:solidFill>
            <a:srgbClr val="F7F5F0"/>
          </a:solidFill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Shape 16"/>
          <p:cNvSpPr/>
          <p:nvPr/>
        </p:nvSpPr>
        <p:spPr>
          <a:xfrm>
            <a:off x="6291072" y="4279392"/>
            <a:ext cx="777240" cy="7772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2" name="Image 3" descr="/home/claude/icons/fi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808" y="4453128"/>
            <a:ext cx="429768" cy="42976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269480" y="424281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Сложности с отчётностью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7269480" y="4645152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Бумажные протоколы неудобно архивировать, анализировать и передавать администрации.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27" name="Рисунок 26" descr="Зал заседаний со сплошной заливкой">
            <a:extLst>
              <a:ext uri="{FF2B5EF4-FFF2-40B4-BE49-F238E27FC236}">
                <a16:creationId xmlns:a16="http://schemas.microsoft.com/office/drawing/2014/main" id="{07B9B2FC-9126-033C-0775-F67CF387C1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096" y="2256282"/>
            <a:ext cx="84582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ИДЕЯ ТЕХНОЛОГИИ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компонента одной таблицы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Судья вносит только «сырые» цифры — всё остальное таблица считает сама, мгновенно и без ошибок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429000" cy="3520440"/>
          </a:xfrm>
          <a:prstGeom prst="roundRect">
            <a:avLst>
              <a:gd name="adj" fmla="val 3200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429000" cy="82296"/>
          </a:xfrm>
          <a:prstGeom prst="roundRect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1760220" y="2560320"/>
            <a:ext cx="1005840" cy="10058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8" name="Image 0" descr="/home/claude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779776"/>
            <a:ext cx="566928" cy="56692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474720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77240" y="384048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Таблица ввода данных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2960" y="434340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Судьи на этапах заносят первичные результаты участников или команд со своих устройств.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995928" y="3611880"/>
            <a:ext cx="29260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4297680" y="2148840"/>
            <a:ext cx="3429000" cy="3520440"/>
          </a:xfrm>
          <a:prstGeom prst="roundRect">
            <a:avLst>
              <a:gd name="adj" fmla="val 3200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4297680" y="2148840"/>
            <a:ext cx="3429000" cy="82296"/>
          </a:xfrm>
          <a:prstGeom prst="roundRect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2"/>
          <p:cNvSpPr/>
          <p:nvPr/>
        </p:nvSpPr>
        <p:spPr>
          <a:xfrm>
            <a:off x="5509260" y="2560320"/>
            <a:ext cx="1005840" cy="10058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1" descr="/home/claude/icons/co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716" y="2779776"/>
            <a:ext cx="566928" cy="56692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223760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26280" y="384048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Таблица расчёта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4572000" y="434340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Формулы переводят результат в очки, суммируют баллы и автоматически строят рейтинг.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7744968" y="3611880"/>
            <a:ext cx="29260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1" name="Shape 17"/>
          <p:cNvSpPr/>
          <p:nvPr/>
        </p:nvSpPr>
        <p:spPr>
          <a:xfrm>
            <a:off x="8046720" y="2148840"/>
            <a:ext cx="3429000" cy="3520440"/>
          </a:xfrm>
          <a:prstGeom prst="roundRect">
            <a:avLst>
              <a:gd name="adj" fmla="val 3200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18"/>
          <p:cNvSpPr/>
          <p:nvPr/>
        </p:nvSpPr>
        <p:spPr>
          <a:xfrm>
            <a:off x="8046720" y="2148840"/>
            <a:ext cx="3429000" cy="82296"/>
          </a:xfrm>
          <a:prstGeom prst="roundRect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Shape 19"/>
          <p:cNvSpPr/>
          <p:nvPr/>
        </p:nvSpPr>
        <p:spPr>
          <a:xfrm>
            <a:off x="9258300" y="2560320"/>
            <a:ext cx="1005840" cy="10058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4" name="Image 2" descr="/home/claude/icons/t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756" y="2805654"/>
            <a:ext cx="566928" cy="56692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0972800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6" name="Text 21"/>
          <p:cNvSpPr/>
          <p:nvPr/>
        </p:nvSpPr>
        <p:spPr>
          <a:xfrm>
            <a:off x="8275320" y="3840480"/>
            <a:ext cx="2971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Табло для зрителей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8321040" y="434340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Отдельный лист выводится на экран в зале и обновляется в реальном времени.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pic>
        <p:nvPicPr>
          <p:cNvPr id="30" name="Рисунок 29" descr="Назад со сплошной заливкой">
            <a:extLst>
              <a:ext uri="{FF2B5EF4-FFF2-40B4-BE49-F238E27FC236}">
                <a16:creationId xmlns:a16="http://schemas.microsoft.com/office/drawing/2014/main" id="{65723C25-08FF-C6E2-51E3-9E98F691F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5940" y="2523744"/>
            <a:ext cx="914400" cy="914400"/>
          </a:xfrm>
          <a:prstGeom prst="rect">
            <a:avLst/>
          </a:prstGeom>
        </p:spPr>
      </p:pic>
      <p:pic>
        <p:nvPicPr>
          <p:cNvPr id="32" name="Рисунок 31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DCF6FCDE-6175-9886-3A26-C963952FEC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9014" y="2606040"/>
            <a:ext cx="914400" cy="914400"/>
          </a:xfrm>
          <a:prstGeom prst="rect">
            <a:avLst/>
          </a:prstGeom>
        </p:spPr>
      </p:pic>
      <p:pic>
        <p:nvPicPr>
          <p:cNvPr id="34" name="Рисунок 33" descr="Монитор со сплошной заливкой">
            <a:extLst>
              <a:ext uri="{FF2B5EF4-FFF2-40B4-BE49-F238E27FC236}">
                <a16:creationId xmlns:a16="http://schemas.microsoft.com/office/drawing/2014/main" id="{BC7C0F85-8CBF-C9CD-D028-B553AB1CCF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97924" y="2633472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МЕХАНИКА ПОДСЧЁТА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результата на этапе — до места в рейтинге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348740" y="24688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/home/claude/icons/runn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96" y="2688336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36576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Сырой результат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02920" y="4069080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Время, метры,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повторения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063240" y="2724912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4183380" y="24688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/home/claude/icons/tab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836" y="2688336"/>
            <a:ext cx="566928" cy="5669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37560" y="36576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ВПР / ЕСЛИ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3337560" y="4069080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Перевод в очки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нормативам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897880" y="2724912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4" name="Shape 10"/>
          <p:cNvSpPr/>
          <p:nvPr/>
        </p:nvSpPr>
        <p:spPr>
          <a:xfrm>
            <a:off x="7018020" y="24688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/home/claude/icons/bo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7476" y="2688336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172200" y="36576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СУММ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172200" y="4069080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Автосуммирование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этапам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8732520" y="2724912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9" name="Shape 14"/>
          <p:cNvSpPr/>
          <p:nvPr/>
        </p:nvSpPr>
        <p:spPr>
          <a:xfrm>
            <a:off x="9852660" y="24688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/home/claude/icons/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2116" y="2688336"/>
            <a:ext cx="566928" cy="56692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006840" y="36576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РАНГ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9006840" y="4069080"/>
            <a:ext cx="2697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Мгновенный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рейтинг мест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85800" y="5074920"/>
            <a:ext cx="10817352" cy="1005840"/>
          </a:xfrm>
          <a:prstGeom prst="roundRect">
            <a:avLst>
              <a:gd name="adj" fmla="val 9091"/>
            </a:avLst>
          </a:prstGeom>
          <a:solidFill>
            <a:srgbClr val="2F3C7E"/>
          </a:solidFill>
          <a:ln w="12700">
            <a:solidFill>
              <a:srgbClr val="2F3C7E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Text 18"/>
          <p:cNvSpPr/>
          <p:nvPr/>
        </p:nvSpPr>
        <p:spPr>
          <a:xfrm>
            <a:off x="1005840" y="521208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Судья вписывает одно-два числа — формулы делают всё остальное: перевод в баллы, суммирование, ранжирование происходят без участия секретаря.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ВНЕДРЕНИЯ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Пять шагов подготовки к соревнованию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728216" y="2834640"/>
            <a:ext cx="8705088" cy="0"/>
          </a:xfrm>
          <a:prstGeom prst="line">
            <a:avLst/>
          </a:prstGeom>
          <a:noFill/>
          <a:ln w="254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1362456" y="2468880"/>
            <a:ext cx="731520" cy="731520"/>
          </a:xfrm>
          <a:prstGeom prst="ellipse">
            <a:avLst/>
          </a:prstGeom>
          <a:solidFill>
            <a:srgbClr val="F96167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362456" y="24688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3429000"/>
            <a:ext cx="199339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Подготовка структуры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31520" y="397764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Листы: участники, этапы, сводный протокол, табло.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38728" y="2468880"/>
            <a:ext cx="731520" cy="731520"/>
          </a:xfrm>
          <a:prstGeom prst="ellipse">
            <a:avLst/>
          </a:prstGeom>
          <a:solidFill>
            <a:srgbClr val="2F3C7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3538728" y="24688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907792" y="3429000"/>
            <a:ext cx="199339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Формулы перевода в очки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907792" y="397764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 / ИНДЕКС-ПОИСКПОЗ и ЕСЛИ сопоставляют результат с нормативами.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715000" y="2468880"/>
            <a:ext cx="731520" cy="731520"/>
          </a:xfrm>
          <a:prstGeom prst="ellipse">
            <a:avLst/>
          </a:prstGeom>
          <a:solidFill>
            <a:srgbClr val="F96167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5715000" y="24688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084064" y="3429000"/>
            <a:ext cx="199339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Суммирование и ранг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084064" y="397764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 и РАНГ считают итог и место мгновенно, без секретаря.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891272" y="2468880"/>
            <a:ext cx="731520" cy="731520"/>
          </a:xfrm>
          <a:prstGeom prst="ellipse">
            <a:avLst/>
          </a:prstGeom>
          <a:solidFill>
            <a:srgbClr val="2F3C7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891272" y="24688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260336" y="3429000"/>
            <a:ext cx="199339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Ввод данных судьями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260336" y="397764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Ссылка или QR-код на лист ввода с телефона на каждом этапе.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0067544" y="2468880"/>
            <a:ext cx="731520" cy="731520"/>
          </a:xfrm>
          <a:prstGeom prst="ellipse">
            <a:avLst/>
          </a:prstGeom>
          <a:solidFill>
            <a:srgbClr val="F96167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67544" y="24688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436608" y="3429000"/>
            <a:ext cx="199339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Табло на экран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436608" y="397764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обновляются в реальном времени для зрителей.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ГЕОГРАФИЯ ПРИМЕНЕНИЯ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Где технология уже работает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2057400" cy="3246120"/>
          </a:xfrm>
          <a:prstGeom prst="roundRect">
            <a:avLst>
              <a:gd name="adj" fmla="val 5333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1120140" y="24688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/home/claude/icons/runn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08" y="2670048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56616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«Весёлые старты»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4251960"/>
            <a:ext cx="17282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Быстрая обработка эстафет по классам в начальной школе.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825496" y="2148840"/>
            <a:ext cx="2057400" cy="3246120"/>
          </a:xfrm>
          <a:prstGeom prst="roundRect">
            <a:avLst>
              <a:gd name="adj" fmla="val 5333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3396996" y="24688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/home/claude/icons/med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164" y="2670048"/>
            <a:ext cx="512064" cy="5120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62656" y="356616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Спартакиада и ВсОШ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990088" y="4251960"/>
            <a:ext cx="17282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рейтинг по нескольким видам программы.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102352" y="2148840"/>
            <a:ext cx="2057400" cy="3246120"/>
          </a:xfrm>
          <a:prstGeom prst="roundRect">
            <a:avLst>
              <a:gd name="adj" fmla="val 5333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5673852" y="24688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/home/claude/icons/fla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020" y="2670048"/>
            <a:ext cx="512064" cy="5120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39512" y="356616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Нормативы ГТО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5266944" y="4251960"/>
            <a:ext cx="17282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Автоматический перевод результата в баллы и знаки отличия.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7379208" y="2148840"/>
            <a:ext cx="2057400" cy="3246120"/>
          </a:xfrm>
          <a:prstGeom prst="roundRect">
            <a:avLst>
              <a:gd name="adj" fmla="val 5333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7950708" y="24688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/home/claude/icons/volleybal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1876" y="2670048"/>
            <a:ext cx="512064" cy="5120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16368" y="356616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Турниры по волейболу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543800" y="4251960"/>
            <a:ext cx="17282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Круговая таблица с подсчётом очков и разницы партий.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9656064" y="2148840"/>
            <a:ext cx="2057400" cy="3246120"/>
          </a:xfrm>
          <a:prstGeom prst="roundRect">
            <a:avLst>
              <a:gd name="adj" fmla="val 5333"/>
            </a:avLst>
          </a:prstGeom>
          <a:solidFill>
            <a:srgbClr val="F7F5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19"/>
          <p:cNvSpPr/>
          <p:nvPr/>
        </p:nvSpPr>
        <p:spPr>
          <a:xfrm>
            <a:off x="10227564" y="24688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6" name="Image 4" descr="/home/claude/icons/hi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8732" y="2670048"/>
            <a:ext cx="512064" cy="51206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793224" y="356616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Дни здоровья, слёты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820656" y="4251960"/>
            <a:ext cx="17282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Учёт станций с разными системами оценивания.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31" name="Рисунок 30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395B24C0-9444-253B-C2ED-D581B3DEAE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0708" y="2452290"/>
            <a:ext cx="914400" cy="914400"/>
          </a:xfrm>
          <a:prstGeom prst="rect">
            <a:avLst/>
          </a:prstGeom>
        </p:spPr>
      </p:pic>
      <p:pic>
        <p:nvPicPr>
          <p:cNvPr id="33" name="Рисунок 32" descr="Дети со сплошной заливкой">
            <a:extLst>
              <a:ext uri="{FF2B5EF4-FFF2-40B4-BE49-F238E27FC236}">
                <a16:creationId xmlns:a16="http://schemas.microsoft.com/office/drawing/2014/main" id="{BADAAEBF-8AAF-1157-3D8D-8E61C5B585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0140" y="2493366"/>
            <a:ext cx="914400" cy="914400"/>
          </a:xfrm>
          <a:prstGeom prst="rect">
            <a:avLst/>
          </a:prstGeom>
        </p:spPr>
      </p:pic>
      <p:pic>
        <p:nvPicPr>
          <p:cNvPr id="35" name="Рисунок 34" descr="Собрание со сплошной заливкой">
            <a:extLst>
              <a:ext uri="{FF2B5EF4-FFF2-40B4-BE49-F238E27FC236}">
                <a16:creationId xmlns:a16="http://schemas.microsoft.com/office/drawing/2014/main" id="{1E99BCC6-7B47-FE70-C315-EED91A769C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27564" y="2400300"/>
            <a:ext cx="914400" cy="914400"/>
          </a:xfrm>
          <a:prstGeom prst="rect">
            <a:avLst/>
          </a:prstGeom>
        </p:spPr>
      </p:pic>
      <p:pic>
        <p:nvPicPr>
          <p:cNvPr id="37" name="Рисунок 36" descr="Пьедестал со сплошной заливкой">
            <a:extLst>
              <a:ext uri="{FF2B5EF4-FFF2-40B4-BE49-F238E27FC236}">
                <a16:creationId xmlns:a16="http://schemas.microsoft.com/office/drawing/2014/main" id="{6B7CB65C-BF9C-03E7-DB32-D869845D65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47129" y="2502423"/>
            <a:ext cx="814134" cy="8141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 ВНЕДРЕНИЯ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даёт переход на онлайн-таблицы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/home/claude/icons/clo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2249424"/>
            <a:ext cx="347472" cy="3474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5880" y="207568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Скорость и прозрачность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48640" y="288036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Протокол готов сразу после последнего этапа, без получасового ожидания.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251960" y="210312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/home/claude/icons/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264" y="2249424"/>
            <a:ext cx="347472" cy="3474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 6"/>
          <p:cNvSpPr/>
          <p:nvPr/>
        </p:nvSpPr>
        <p:spPr>
          <a:xfrm>
            <a:off x="5029200" y="207568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Меньше ошибок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251960" y="288036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 не забывает прибавить балл и не путает цифры в черновике.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7955280" y="210312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2" descr="/home/claude/icons/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584" y="2249424"/>
            <a:ext cx="347472" cy="34747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732520" y="207568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Вовлечённость зрителей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7955280" y="288036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Живое табло удерживает интерес детей и болельщиков.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548640" y="425196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3" descr="/home/claude/icons/fi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4398264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25880" y="422452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Удобная отчётность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502920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 в PDF для администрации, сайта школы, родителей.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251960" y="425196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4" descr="/home/claude/icons/users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8264" y="4398264"/>
            <a:ext cx="347472" cy="34747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029200" y="4224528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Распределённая работа судей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4251960" y="502920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судья вводит данные со своего устройства независимо.</a:t>
            </a:r>
            <a:endParaRPr lang="en-US" sz="1150" dirty="0"/>
          </a:p>
        </p:txBody>
      </p:sp>
      <p:sp>
        <p:nvSpPr>
          <p:cNvPr id="24" name="Text 17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УЧЕСТЬ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Возможные трудности и пути решения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257800" cy="502920"/>
          </a:xfrm>
          <a:prstGeom prst="roundRect">
            <a:avLst>
              <a:gd name="adj" fmla="val 14545"/>
            </a:avLst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5257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ТРУДНОСТЬ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89320" y="1508760"/>
            <a:ext cx="5394960" cy="502920"/>
          </a:xfrm>
          <a:prstGeom prst="roundRect">
            <a:avLst>
              <a:gd name="adj" fmla="val 14545"/>
            </a:avLst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989320" y="150876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РЕШЕНИЕ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2221992"/>
            <a:ext cx="52578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устойчивого Wi-Fi в зале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989320" y="2221992"/>
            <a:ext cx="539496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Проверенная точка доступа заранее или мобильный интернет; офлайн-режим с синхронизацией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108960"/>
            <a:ext cx="10835640" cy="0"/>
          </a:xfrm>
          <a:prstGeom prst="line">
            <a:avLst/>
          </a:prstGeom>
          <a:noFill/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548640" y="3182112"/>
            <a:ext cx="52578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Низкая цифровая грамотность судей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989320" y="3182112"/>
            <a:ext cx="539496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Короткий инструктаж 10–15 минут и предельно простой ввод — одно-два числа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0835640" cy="0"/>
          </a:xfrm>
          <a:prstGeom prst="line">
            <a:avLst/>
          </a:prstGeom>
          <a:noFill/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548640" y="4142232"/>
            <a:ext cx="52578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 повреждения формул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989320" y="4142232"/>
            <a:ext cx="539496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диапазонов и тестовый прогон таблицы «вхолостую» до старта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029200"/>
            <a:ext cx="10835640" cy="0"/>
          </a:xfrm>
          <a:prstGeom prst="line">
            <a:avLst/>
          </a:prstGeom>
          <a:noFill/>
          <a:ln w="12700">
            <a:solidFill>
              <a:srgbClr val="E3E1DC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548640" y="5102352"/>
            <a:ext cx="52578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Нехватка устройств на постах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989320" y="5102352"/>
            <a:ext cx="539496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Поэтапная автоматизация — сначала самые трудоёмкие виды программы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B4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645920"/>
            <a:ext cx="4572000" cy="45720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9875520" y="4206240"/>
            <a:ext cx="3840480" cy="384048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22960" y="91440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/home/claude/icons/quo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09728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965960"/>
            <a:ext cx="9692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Цифровизация подсчёта результатов — это доступный каждому учителю шаг, который экономит время, повышает объективность судейства и делает соревнование ярче для участников и зрителей.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822960" y="4069080"/>
            <a:ext cx="1005840" cy="0"/>
          </a:xfrm>
          <a:prstGeom prst="line">
            <a:avLst/>
          </a:prstGeom>
          <a:noFill/>
          <a:ln w="38100">
            <a:solidFill>
              <a:srgbClr val="F9E79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822960" y="425196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классной эстафеты до районной спартакиады — начните с одного шаблона</a:t>
            </a:r>
            <a:endParaRPr lang="en-US" sz="15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C9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совершенствуйте его из года в год.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5577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Спасибо за внимание!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161288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607</Words>
  <Application>Microsoft Office PowerPoint</Application>
  <PresentationFormat>Широкоэкранный</PresentationFormat>
  <Paragraphs>125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o-k-s-a-n-a.ekb@mail.ru</cp:lastModifiedBy>
  <cp:revision>3</cp:revision>
  <dcterms:created xsi:type="dcterms:W3CDTF">2026-08-29T09:50:43Z</dcterms:created>
  <dcterms:modified xsi:type="dcterms:W3CDTF">2026-08-29T11:48:17Z</dcterms:modified>
</cp:coreProperties>
</file>