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5" r:id="rId19"/>
    <p:sldId id="272" r:id="rId20"/>
    <p:sldId id="273" r:id="rId21"/>
    <p:sldId id="274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488BE-9D37-4D48-BCB9-9A4C56191707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96DC-0AAA-4145-9CE1-7E86F16BF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9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96DC-0AAA-4145-9CE1-7E86F16BF6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2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0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6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9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8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4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8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9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D900-E7E2-4945-B9CB-4E7EDC837505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FCF6-EDF7-444D-9763-28229D54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tseven.ru/pohudenie/pravilnoe-pitanie/7-voprosov-o-glute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9878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>
                <a:solidFill>
                  <a:srgbClr val="002060"/>
                </a:solidFill>
              </a:rPr>
              <a:t>Хоть по-старому, хоть по-новому, а без хлеба не прожить</a:t>
            </a:r>
            <a:r>
              <a:rPr lang="ru-RU" sz="4800" b="1" i="1" dirty="0" smtClean="0">
                <a:solidFill>
                  <a:srgbClr val="002060"/>
                </a:solidFill>
              </a:rPr>
              <a:t>»…</a:t>
            </a:r>
            <a:endParaRPr lang="ru-RU" sz="4800" i="1" dirty="0">
              <a:solidFill>
                <a:srgbClr val="002060"/>
              </a:solidFill>
            </a:endParaRPr>
          </a:p>
          <a:p>
            <a:pPr algn="ctr"/>
            <a:r>
              <a:rPr lang="ru-RU" sz="4800" b="1" i="1" dirty="0">
                <a:solidFill>
                  <a:srgbClr val="002060"/>
                </a:solidFill>
              </a:rPr>
              <a:t>Какой хлеб пекли наши предки, и что едим мы?</a:t>
            </a:r>
            <a:endParaRPr lang="ru-RU" sz="48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2108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Исполнитель: Кузьминых Анастасия </a:t>
            </a:r>
            <a:r>
              <a:rPr lang="ru-RU" sz="2800" b="1" dirty="0" smtClean="0">
                <a:solidFill>
                  <a:srgbClr val="C00000"/>
                </a:solidFill>
              </a:rPr>
              <a:t>Валерьевна, ученица </a:t>
            </a:r>
            <a:r>
              <a:rPr lang="ru-RU" sz="2800" b="1" dirty="0">
                <a:solidFill>
                  <a:srgbClr val="C00000"/>
                </a:solidFill>
              </a:rPr>
              <a:t>4 «А»  класса МАОУ СОШ № </a:t>
            </a:r>
            <a:r>
              <a:rPr lang="ru-RU" sz="2800" b="1" dirty="0" smtClean="0">
                <a:solidFill>
                  <a:srgbClr val="C00000"/>
                </a:solidFill>
              </a:rPr>
              <a:t>48</a:t>
            </a:r>
          </a:p>
          <a:p>
            <a:pPr algn="ctr"/>
            <a:r>
              <a:rPr lang="ru-RU" sz="2800" b="1" dirty="0"/>
              <a:t> </a:t>
            </a:r>
          </a:p>
          <a:p>
            <a:pPr algn="ctr"/>
            <a:r>
              <a:rPr lang="ru-RU" sz="2800" b="1" dirty="0" smtClean="0"/>
              <a:t>Руководитель</a:t>
            </a:r>
            <a:r>
              <a:rPr lang="ru-RU" sz="2800" b="1" dirty="0"/>
              <a:t>: Евдокимова Людмила Михайловна,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учитель </a:t>
            </a:r>
            <a:r>
              <a:rPr lang="ru-RU" sz="2800" b="1"/>
              <a:t>начальных </a:t>
            </a:r>
            <a:r>
              <a:rPr lang="ru-RU" sz="2800" b="1" smtClean="0"/>
              <a:t>классов  </a:t>
            </a:r>
            <a:r>
              <a:rPr lang="ru-RU" sz="2800" b="1" dirty="0"/>
              <a:t>МАОУ СОШ №48</a:t>
            </a:r>
          </a:p>
        </p:txBody>
      </p:sp>
    </p:spTree>
    <p:extLst>
      <p:ext uri="{BB962C8B-B14F-4D97-AF65-F5344CB8AC3E}">
        <p14:creationId xmlns:p14="http://schemas.microsoft.com/office/powerpoint/2010/main" val="27940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886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Полезные свойства хлеба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Хлеб </a:t>
            </a:r>
            <a:r>
              <a:rPr lang="ru-RU" sz="2400" b="1" dirty="0" smtClean="0"/>
              <a:t> содержит: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 белки,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углеводы,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витамины </a:t>
            </a:r>
            <a:r>
              <a:rPr lang="ru-RU" sz="2400" b="1" dirty="0"/>
              <a:t>группы B (В1, В2, В3, В6, В9</a:t>
            </a:r>
            <a:r>
              <a:rPr lang="ru-RU" sz="2400" b="1" dirty="0" smtClean="0"/>
              <a:t>), 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минеральные </a:t>
            </a:r>
            <a:r>
              <a:rPr lang="ru-RU" sz="2400" b="1" dirty="0"/>
              <a:t>вещества (кальций, железо, фосфор, </a:t>
            </a:r>
            <a:r>
              <a:rPr lang="ru-RU" sz="2400" b="1" dirty="0" smtClean="0"/>
              <a:t>цинк,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органические </a:t>
            </a:r>
            <a:r>
              <a:rPr lang="ru-RU" sz="2400" b="1" dirty="0"/>
              <a:t>кислоты. </a:t>
            </a:r>
            <a:endParaRPr lang="ru-RU" sz="2400" b="1" dirty="0" smtClean="0"/>
          </a:p>
          <a:p>
            <a:r>
              <a:rPr lang="ru-RU" sz="2400" b="1" dirty="0" smtClean="0"/>
              <a:t>Хлебом </a:t>
            </a:r>
            <a:r>
              <a:rPr lang="ru-RU" sz="2400" b="1" dirty="0"/>
              <a:t>удовлетворяется почти вся потребность организма человека в углеводах, на треть - в белках, более чем на половину в витаминах группы B, солях фосфора и железа</a:t>
            </a:r>
            <a:r>
              <a:rPr lang="ru-RU" sz="2400" b="1" dirty="0" smtClean="0"/>
              <a:t>.</a:t>
            </a:r>
            <a:r>
              <a:rPr lang="ru-RU" sz="2400" b="1" dirty="0"/>
              <a:t> Хлеб на 30% покрывает нашу потребность в калориях. 100 лет назад человек в среднем употреблял 1 кг хлеба в сутки, сегодня – 200-400 гр. Норма для взрослого человека составляет 300-350 гр. в день</a:t>
            </a:r>
          </a:p>
        </p:txBody>
      </p:sp>
    </p:spTree>
    <p:extLst>
      <p:ext uri="{BB962C8B-B14F-4D97-AF65-F5344CB8AC3E}">
        <p14:creationId xmlns:p14="http://schemas.microsoft.com/office/powerpoint/2010/main" val="25249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742" y="13325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Изучение ингредиентного состава современного хлеба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7017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1.Хлеб «</a:t>
            </a:r>
            <a:r>
              <a:rPr lang="ru-RU" sz="2400" b="1" dirty="0" smtClean="0"/>
              <a:t>Дарницкий.</a:t>
            </a:r>
            <a:endParaRPr lang="ru-RU" sz="2400" b="1" dirty="0" smtClean="0">
              <a:effectLst/>
            </a:endParaRPr>
          </a:p>
          <a:p>
            <a:r>
              <a:rPr lang="ru-RU" sz="2400" b="1" dirty="0"/>
              <a:t>2. Хлеб «Чусовской», фабрика «РЕЖ-хлеб». </a:t>
            </a:r>
            <a:endParaRPr lang="ru-RU" sz="2400" b="1" dirty="0" smtClean="0"/>
          </a:p>
          <a:p>
            <a:r>
              <a:rPr lang="ru-RU" sz="2400" b="1" dirty="0" smtClean="0"/>
              <a:t>3</a:t>
            </a:r>
            <a:r>
              <a:rPr lang="ru-RU" sz="2400" b="1" dirty="0"/>
              <a:t>. Хлеб «Ржаное </a:t>
            </a:r>
            <a:r>
              <a:rPr lang="ru-RU" sz="2400" b="1" dirty="0" smtClean="0"/>
              <a:t>чудо</a:t>
            </a:r>
          </a:p>
          <a:p>
            <a:r>
              <a:rPr lang="ru-RU" sz="2400" b="1" dirty="0" smtClean="0"/>
              <a:t>4</a:t>
            </a:r>
            <a:r>
              <a:rPr lang="ru-RU" sz="2400" b="1" dirty="0"/>
              <a:t>. Батон «Подмосковный», «</a:t>
            </a:r>
            <a:r>
              <a:rPr lang="ru-RU" sz="2400" b="1" dirty="0" smtClean="0"/>
              <a:t>РЕЖ-хлеб</a:t>
            </a:r>
          </a:p>
          <a:p>
            <a:r>
              <a:rPr lang="ru-RU" sz="2400" b="1" dirty="0" smtClean="0"/>
              <a:t>5</a:t>
            </a:r>
            <a:r>
              <a:rPr lang="ru-RU" sz="2400" b="1" dirty="0"/>
              <a:t>. Хлеб </a:t>
            </a:r>
            <a:r>
              <a:rPr lang="ru-RU" sz="2400" b="1" dirty="0" smtClean="0"/>
              <a:t>«СМАК»  формовой в упаковке</a:t>
            </a:r>
          </a:p>
          <a:p>
            <a:r>
              <a:rPr lang="ru-RU" sz="2400" b="1" dirty="0" smtClean="0"/>
              <a:t>6</a:t>
            </a:r>
            <a:r>
              <a:rPr lang="ru-RU" sz="2400" b="1" dirty="0"/>
              <a:t>. Хлеб </a:t>
            </a:r>
            <a:r>
              <a:rPr lang="ru-RU" sz="2400" b="1" dirty="0" smtClean="0"/>
              <a:t>«Крестьянский»</a:t>
            </a:r>
            <a:endParaRPr lang="ru-RU" sz="2400" b="1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115" y="4005064"/>
            <a:ext cx="8497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/>
              <a:t>Как мы выяснили ранее, хлеб должен состоять из самых простых ингредиентов: мука, вода, соль и дрожжи или натуральная закваска. А увидели совершенно иную картину. В хлебе появились такие вещества, как: фруктоза, кукурузный сироп, красители, пищевые добавки Е924, Е927, </a:t>
            </a:r>
            <a:r>
              <a:rPr lang="ru-RU" sz="2400" b="1" dirty="0" err="1"/>
              <a:t>пропионат</a:t>
            </a:r>
            <a:r>
              <a:rPr lang="ru-RU" sz="2400" b="1" dirty="0"/>
              <a:t> кальция, </a:t>
            </a:r>
            <a:r>
              <a:rPr lang="ru-RU" sz="2400" b="1" dirty="0" err="1"/>
              <a:t>натамицин</a:t>
            </a:r>
            <a:r>
              <a:rPr lang="ru-RU" sz="2400" b="1" dirty="0"/>
              <a:t> и </a:t>
            </a:r>
            <a:r>
              <a:rPr lang="ru-RU" sz="2400" b="1" dirty="0" err="1"/>
              <a:t>др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49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3841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Вредные добавки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70" y="90697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Перекись </a:t>
            </a:r>
            <a:r>
              <a:rPr lang="ru-RU" b="1" dirty="0" err="1">
                <a:solidFill>
                  <a:srgbClr val="0070C0"/>
                </a:solidFill>
              </a:rPr>
              <a:t>бензоила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/>
              <a:t>используется в пищевой промышленности для отбеливания муки.  Он разрушает все питательные вещества в муке, витамин А и витамины группы В </a:t>
            </a:r>
            <a:r>
              <a:rPr lang="ru-RU" b="1" dirty="0" smtClean="0"/>
              <a:t>Разрушает </a:t>
            </a:r>
            <a:r>
              <a:rPr lang="ru-RU" b="1" dirty="0"/>
              <a:t>здоровье человека, негативно воздействуя </a:t>
            </a:r>
            <a:r>
              <a:rPr lang="ru-RU" b="1" dirty="0" smtClean="0"/>
              <a:t>на </a:t>
            </a:r>
            <a:r>
              <a:rPr lang="ru-RU" b="1" dirty="0"/>
              <a:t>печень, содействуя опухоли кожи. </a:t>
            </a:r>
            <a:endParaRPr lang="ru-RU" b="1" dirty="0" smtClean="0">
              <a:effectLst/>
            </a:endParaRPr>
          </a:p>
          <a:p>
            <a:r>
              <a:rPr lang="ru-RU" b="1" dirty="0"/>
              <a:t>     </a:t>
            </a:r>
            <a:r>
              <a:rPr lang="ru-RU" b="1" dirty="0">
                <a:solidFill>
                  <a:srgbClr val="0070C0"/>
                </a:solidFill>
              </a:rPr>
              <a:t>Хлор</a:t>
            </a:r>
            <a:r>
              <a:rPr lang="ru-RU" b="1" dirty="0"/>
              <a:t> неблагоприятно воздействует на здоровье человека. </a:t>
            </a:r>
            <a:r>
              <a:rPr lang="ru-RU" b="1" dirty="0" smtClean="0"/>
              <a:t>Провоцирует сахарный диабет.</a:t>
            </a:r>
            <a:endParaRPr lang="ru-RU" b="1" dirty="0" smtClean="0">
              <a:effectLst/>
            </a:endParaRPr>
          </a:p>
          <a:p>
            <a:r>
              <a:rPr lang="ru-RU" b="1" dirty="0"/>
              <a:t>     </a:t>
            </a:r>
            <a:r>
              <a:rPr lang="ru-RU" b="1" dirty="0">
                <a:solidFill>
                  <a:srgbClr val="0070C0"/>
                </a:solidFill>
              </a:rPr>
              <a:t>Пищевая добавка Е924</a:t>
            </a:r>
            <a:r>
              <a:rPr lang="ru-RU" b="1" dirty="0"/>
              <a:t>. Самый опасный компонент, используемый в хлебопечение, используют, чтобы получить более пышные хлебобулочные изделия. Вызывает повреждения почек, нервной системы. </a:t>
            </a:r>
            <a:endParaRPr lang="ru-RU" b="1" dirty="0" smtClean="0">
              <a:effectLst/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    Пищевая добавка Е927  </a:t>
            </a:r>
            <a:r>
              <a:rPr lang="ru-RU" b="1" dirty="0"/>
              <a:t>используется для отбеливания муки и для придания тесту эластичности. Является причиной астмы. </a:t>
            </a:r>
            <a:endParaRPr lang="ru-RU" b="1" dirty="0" smtClean="0">
              <a:effectLst/>
            </a:endParaRPr>
          </a:p>
          <a:p>
            <a:r>
              <a:rPr lang="ru-RU" b="1" dirty="0"/>
              <a:t>     </a:t>
            </a:r>
            <a:r>
              <a:rPr lang="ru-RU" b="1" dirty="0">
                <a:solidFill>
                  <a:srgbClr val="0070C0"/>
                </a:solidFill>
              </a:rPr>
              <a:t>Моно – и </a:t>
            </a:r>
            <a:r>
              <a:rPr lang="ru-RU" b="1" dirty="0" err="1">
                <a:solidFill>
                  <a:srgbClr val="0070C0"/>
                </a:solidFill>
              </a:rPr>
              <a:t>диглицериды</a:t>
            </a:r>
            <a:r>
              <a:rPr lang="ru-RU" b="1" dirty="0">
                <a:solidFill>
                  <a:srgbClr val="0070C0"/>
                </a:solidFill>
              </a:rPr>
              <a:t> и DATEM</a:t>
            </a:r>
            <a:r>
              <a:rPr lang="ru-RU" b="1" dirty="0"/>
              <a:t>. Эти вещества добавляют в хлеб, чтобы существенно сэкономить </a:t>
            </a:r>
            <a:r>
              <a:rPr lang="ru-RU" b="1" dirty="0" smtClean="0"/>
              <a:t>на </a:t>
            </a:r>
            <a:r>
              <a:rPr lang="ru-RU" b="1" dirty="0"/>
              <a:t>ингредиентах и чтобы хлеб дольше оставался мягким.   </a:t>
            </a:r>
            <a:r>
              <a:rPr lang="ru-RU" b="1" dirty="0" smtClean="0"/>
              <a:t>Искусственные жиры.</a:t>
            </a:r>
            <a:endParaRPr lang="ru-RU" b="1" dirty="0" smtClean="0">
              <a:effectLst/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    Кальция </a:t>
            </a:r>
            <a:r>
              <a:rPr lang="ru-RU" b="1" dirty="0" err="1">
                <a:solidFill>
                  <a:srgbClr val="0070C0"/>
                </a:solidFill>
              </a:rPr>
              <a:t>пропионат</a:t>
            </a:r>
            <a:r>
              <a:rPr lang="ru-RU" b="1" dirty="0">
                <a:solidFill>
                  <a:srgbClr val="0070C0"/>
                </a:solidFill>
              </a:rPr>
              <a:t> или </a:t>
            </a:r>
            <a:r>
              <a:rPr lang="ru-RU" b="1" dirty="0" err="1">
                <a:solidFill>
                  <a:srgbClr val="0070C0"/>
                </a:solidFill>
              </a:rPr>
              <a:t>сорбат</a:t>
            </a:r>
            <a:r>
              <a:rPr lang="ru-RU" b="1" dirty="0">
                <a:solidFill>
                  <a:srgbClr val="0070C0"/>
                </a:solidFill>
              </a:rPr>
              <a:t> калия </a:t>
            </a:r>
            <a:r>
              <a:rPr lang="ru-RU" b="1" dirty="0"/>
              <a:t>- самый востребованный консервант, предотвращает появление плесени и бактерий. Влияет негативно на детей вызывая нарушение сна, раздражение, невнимательность и беспокойство. </a:t>
            </a:r>
            <a:endParaRPr lang="ru-RU" b="1" dirty="0" smtClean="0">
              <a:effectLst/>
            </a:endParaRPr>
          </a:p>
          <a:p>
            <a:r>
              <a:rPr lang="ru-RU" b="1" dirty="0"/>
              <a:t>     </a:t>
            </a:r>
            <a:r>
              <a:rPr lang="ru-RU" b="1" dirty="0" err="1">
                <a:solidFill>
                  <a:srgbClr val="0070C0"/>
                </a:solidFill>
              </a:rPr>
              <a:t>Натамицин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/>
              <a:t>– антибиотик, противогрибковое средство, используемый в пищевой промышленности в качестве консерванта. </a:t>
            </a:r>
            <a:endParaRPr lang="ru-RU" b="1" dirty="0" smtClean="0">
              <a:effectLst/>
            </a:endParaRPr>
          </a:p>
          <a:p>
            <a:r>
              <a:rPr lang="ru-RU" b="1" dirty="0"/>
              <a:t>    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49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825" y="188640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hlinkClick r:id="rId3"/>
              </a:rPr>
              <a:t>Глютен</a:t>
            </a:r>
            <a:r>
              <a:rPr lang="ru-RU" sz="2000" b="1" dirty="0"/>
              <a:t> -  (белок пшеницы, вызывающий аллергию у некоторых людей), Содержание </a:t>
            </a:r>
            <a:r>
              <a:rPr lang="ru-RU" sz="2000" b="1" dirty="0" err="1"/>
              <a:t>глютена</a:t>
            </a:r>
            <a:r>
              <a:rPr lang="ru-RU" sz="2000" b="1" dirty="0"/>
              <a:t> в пшенице — не менее 80% от массы зерна. Латинское название </a:t>
            </a:r>
            <a:r>
              <a:rPr lang="ru-RU" sz="2000" b="1" i="1" dirty="0" err="1"/>
              <a:t>gluten</a:t>
            </a:r>
            <a:r>
              <a:rPr lang="ru-RU" sz="2000" b="1" dirty="0"/>
              <a:t> означает «клей» — именно поэтому </a:t>
            </a:r>
            <a:r>
              <a:rPr lang="ru-RU" sz="2000" b="1" dirty="0" err="1"/>
              <a:t>глютен</a:t>
            </a:r>
            <a:r>
              <a:rPr lang="ru-RU" sz="2000" b="1" dirty="0"/>
              <a:t> иногда называют «клейковиной». Именно </a:t>
            </a:r>
            <a:r>
              <a:rPr lang="ru-RU" sz="2000" b="1" dirty="0" err="1"/>
              <a:t>глютен</a:t>
            </a:r>
            <a:r>
              <a:rPr lang="ru-RU" sz="2000" b="1" dirty="0"/>
              <a:t> позволяет смешивать муку зерновой культуры с жидкостью. Чем больше </a:t>
            </a:r>
            <a:r>
              <a:rPr lang="ru-RU" sz="2000" b="1" dirty="0" err="1"/>
              <a:t>глютена</a:t>
            </a:r>
            <a:r>
              <a:rPr lang="ru-RU" sz="2000" b="1" dirty="0"/>
              <a:t> содержится в пшенице, тем проще сделать из нее упругое тесто, превращающееся в пышную и воздушную выпечку. Низкое содержание </a:t>
            </a:r>
            <a:r>
              <a:rPr lang="ru-RU" sz="2000" b="1" dirty="0" err="1"/>
              <a:t>глютена</a:t>
            </a:r>
            <a:r>
              <a:rPr lang="ru-RU" sz="2000" b="1" dirty="0"/>
              <a:t> делает это практически невозможным.</a:t>
            </a:r>
          </a:p>
          <a:p>
            <a:r>
              <a:rPr lang="ru-RU" sz="2000" b="1" dirty="0" smtClean="0"/>
              <a:t>    Аллергия </a:t>
            </a:r>
            <a:r>
              <a:rPr lang="ru-RU" sz="2000" b="1" dirty="0"/>
              <a:t>на </a:t>
            </a:r>
            <a:r>
              <a:rPr lang="ru-RU" sz="2000" b="1" dirty="0" err="1"/>
              <a:t>глютен</a:t>
            </a:r>
            <a:r>
              <a:rPr lang="ru-RU" sz="2000" b="1" dirty="0"/>
              <a:t> (</a:t>
            </a:r>
            <a:r>
              <a:rPr lang="ru-RU" sz="2000" b="1" dirty="0" err="1"/>
              <a:t>целиакия</a:t>
            </a:r>
            <a:r>
              <a:rPr lang="ru-RU" sz="2000" b="1" dirty="0"/>
              <a:t>) встречается у 1% населения — это 1 человек из 100-150. Иммунитет таких людей воспринимает белок вещества как чужеродный, заставляя организм бороться с ним. При этом,  даже сверх малые дозы </a:t>
            </a:r>
            <a:r>
              <a:rPr lang="ru-RU" sz="2000" b="1" dirty="0" err="1"/>
              <a:t>глютена</a:t>
            </a:r>
            <a:r>
              <a:rPr lang="ru-RU" sz="2000" b="1" dirty="0"/>
              <a:t> (0.1 г) способны активизировать серьезную аллергию.</a:t>
            </a:r>
          </a:p>
          <a:p>
            <a:pPr algn="just"/>
            <a:r>
              <a:rPr lang="ru-RU" sz="2000" b="1" dirty="0"/>
              <a:t>Поскольку </a:t>
            </a:r>
            <a:r>
              <a:rPr lang="ru-RU" sz="2000" b="1" dirty="0" err="1"/>
              <a:t>глютен</a:t>
            </a:r>
            <a:r>
              <a:rPr lang="ru-RU" sz="2000" b="1" dirty="0"/>
              <a:t> потребляется с пищей, желудок страдает в первую очередь — нарушаются функции кишечника, понижается уровень усвоения сахаров, жиров, витаминов и минералов.</a:t>
            </a:r>
          </a:p>
        </p:txBody>
      </p:sp>
      <p:sp>
        <p:nvSpPr>
          <p:cNvPr id="4" name="AutoShape 2" descr="https://otvetikovich.ru/wp-content/uploads/2017/02/5017122196_12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527321"/>
            <a:ext cx="3543665" cy="221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582" y="6449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Сравнительная </a:t>
            </a:r>
            <a:r>
              <a:rPr lang="ru-RU" sz="2800" b="1" dirty="0">
                <a:solidFill>
                  <a:srgbClr val="C00000"/>
                </a:solidFill>
              </a:rPr>
              <a:t>характеристика качеств хлеба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14"/>
            <a:ext cx="8767068" cy="61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0" y="1052736"/>
            <a:ext cx="8767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1412776"/>
            <a:ext cx="8767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51520" y="198884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3861048"/>
            <a:ext cx="8767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136" y="12469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Экспериментальное </a:t>
            </a:r>
            <a:r>
              <a:rPr lang="ru-RU" sz="2400" b="1" dirty="0">
                <a:solidFill>
                  <a:srgbClr val="C00000"/>
                </a:solidFill>
              </a:rPr>
              <a:t>исследование </a:t>
            </a:r>
            <a:r>
              <a:rPr lang="ru-RU" sz="2400" b="1" dirty="0" smtClean="0">
                <a:solidFill>
                  <a:srgbClr val="C00000"/>
                </a:solidFill>
              </a:rPr>
              <a:t>изменений качеств </a:t>
            </a:r>
            <a:r>
              <a:rPr lang="ru-RU" sz="2400" b="1" dirty="0">
                <a:solidFill>
                  <a:srgbClr val="C00000"/>
                </a:solidFill>
              </a:rPr>
              <a:t>хлеба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6358"/>
            <a:ext cx="8551044" cy="627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134076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800" b="1" dirty="0">
                <a:solidFill>
                  <a:srgbClr val="C00000"/>
                </a:solidFill>
              </a:rPr>
              <a:t>Социологический опрос</a:t>
            </a:r>
            <a:endParaRPr lang="ru-RU" sz="2800" b="1" dirty="0" smtClean="0">
              <a:solidFill>
                <a:srgbClr val="C00000"/>
              </a:solidFill>
              <a:effectLst/>
            </a:endParaRPr>
          </a:p>
          <a:p>
            <a:pPr algn="just"/>
            <a:r>
              <a:rPr lang="ru-RU" sz="2800" b="1" dirty="0"/>
              <a:t>     Цель опроса: </a:t>
            </a:r>
            <a:r>
              <a:rPr lang="ru-RU" sz="2800" dirty="0"/>
              <a:t>выявить гастрономические предпочтения взрослых и детей  в плане выбора употребляемого в еду хлеба. Опрашиваемым надо было ответить на вопрос: «Какой хлеб вы предпочитаете употреблять в пищу?»</a:t>
            </a:r>
            <a:endParaRPr lang="ru-RU" sz="28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В  соцопросе приняли участие 40 взрослых и 57 детей в возрасте от 9 до 14 лет</a:t>
            </a:r>
          </a:p>
        </p:txBody>
      </p:sp>
    </p:spTree>
    <p:extLst>
      <p:ext uri="{BB962C8B-B14F-4D97-AF65-F5344CB8AC3E}">
        <p14:creationId xmlns:p14="http://schemas.microsoft.com/office/powerpoint/2010/main" val="2656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95453"/>
              </p:ext>
            </p:extLst>
          </p:nvPr>
        </p:nvGraphicFramePr>
        <p:xfrm>
          <a:off x="27434" y="836712"/>
          <a:ext cx="8678497" cy="578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Диаграмма" r:id="rId4" imgW="4962525" imgH="3305175" progId="MSGraph.Chart.8">
                  <p:embed/>
                </p:oleObj>
              </mc:Choice>
              <mc:Fallback>
                <p:oleObj name="Диаграмма" r:id="rId4" imgW="4962525" imgH="330517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4" y="836712"/>
                        <a:ext cx="8678497" cy="5780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Результаты опроса взрослых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Результаты анкетирования детей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622380"/>
              </p:ext>
            </p:extLst>
          </p:nvPr>
        </p:nvGraphicFramePr>
        <p:xfrm>
          <a:off x="179512" y="1052736"/>
          <a:ext cx="8542034" cy="568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Диаграмма" r:id="rId4" imgW="5105400" imgH="3400425" progId="MSGraph.Chart.8">
                  <p:embed/>
                </p:oleObj>
              </mc:Choice>
              <mc:Fallback>
                <p:oleObj name="Диаграмма" r:id="rId4" imgW="5105400" imgH="340042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052736"/>
                        <a:ext cx="8542034" cy="5689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829776"/>
            <a:ext cx="85132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/>
              <a:t>Хлеб, выпеченный в домашних условиях, является более полезным для здоровья, нежели тот, что куплен в магазине</a:t>
            </a:r>
            <a:r>
              <a:rPr lang="ru-RU" sz="2000" b="1" dirty="0" smtClean="0"/>
              <a:t>. </a:t>
            </a:r>
            <a:endParaRPr lang="ru-RU" sz="2000" b="1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/>
              <a:t>При покупке хлеба в магазине необходимо обращать пристальное внимание на его состав, в котором не должно быть химических добавок и вредных ингредиентов. </a:t>
            </a:r>
            <a:endParaRPr lang="ru-RU" sz="2000" b="1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/>
              <a:t>Предпочтительными и более полезными для здоровья являются черные сорта хлеба, в которых содержатся только натуральные ингредиенты. В белых сортах хлеба были обнаружены в большом количестве вредные и неполезные вещества. </a:t>
            </a:r>
            <a:endParaRPr lang="ru-RU" sz="2000" b="1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/>
              <a:t>Соцопрос </a:t>
            </a:r>
            <a:r>
              <a:rPr lang="ru-RU" sz="2000" b="1" dirty="0"/>
              <a:t>показал, что взрослые больше употребляют в пищу «здоровые» сорта хлеба (черный, Бородинский, выпеченный дома), а подростки – белые сорта. </a:t>
            </a:r>
            <a:endParaRPr lang="ru-RU" sz="2000" b="1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/>
              <a:t>Людям</a:t>
            </a:r>
            <a:r>
              <a:rPr lang="ru-RU" sz="2000" b="1" dirty="0"/>
              <a:t>, страдающим  аллергией на </a:t>
            </a:r>
            <a:r>
              <a:rPr lang="ru-RU" sz="2000" b="1" dirty="0" err="1"/>
              <a:t>глютен</a:t>
            </a:r>
            <a:r>
              <a:rPr lang="ru-RU" sz="2000" b="1" dirty="0"/>
              <a:t>, вовсе не обязательно совсем отказываться от употребления хлеба. Можно покупать хлеб, выпеченный из кукурузной или рисовой </a:t>
            </a:r>
            <a:r>
              <a:rPr lang="ru-RU" sz="2000" b="1" dirty="0" err="1"/>
              <a:t>безглютеновой</a:t>
            </a:r>
            <a:r>
              <a:rPr lang="ru-RU" sz="2000" b="1" dirty="0"/>
              <a:t> муки. А лучше – печь такой хлеб самим.</a:t>
            </a:r>
            <a:endParaRPr lang="ru-RU" sz="2000" b="1" dirty="0" smtClean="0">
              <a:effectLst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/>
              <a:t>Употребление «здорового» хлеба обязательно для людей всех возрастов, так как это источник витаминов и клетчатки. </a:t>
            </a:r>
            <a:endParaRPr lang="ru-RU" sz="20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Выводы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636" y="332656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Цель работы: </a:t>
            </a:r>
            <a:r>
              <a:rPr lang="ru-RU" sz="2800" b="1" dirty="0"/>
              <a:t>изучить вредные и полезные свойства </a:t>
            </a:r>
            <a:r>
              <a:rPr lang="ru-RU" sz="2800" b="1" dirty="0" smtClean="0"/>
              <a:t> хлеба «прошлого»  и «современного».</a:t>
            </a:r>
            <a:endParaRPr lang="ru-RU" sz="2800" b="1" dirty="0" smtClean="0">
              <a:effectLst/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Задачи работы: </a:t>
            </a:r>
            <a:endParaRPr lang="ru-RU" sz="2800" b="1" dirty="0" smtClean="0">
              <a:solidFill>
                <a:srgbClr val="C00000"/>
              </a:solidFill>
              <a:effectLst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/>
              <a:t>Изучить литературу по истории появления хлеба, культурных народных традициях по выпеканию хлеба. </a:t>
            </a:r>
            <a:endParaRPr lang="ru-RU" sz="2800" b="1" dirty="0" smtClean="0">
              <a:effectLst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/>
              <a:t>Изучить ингредиентный состав различных сортов хлеба, и влияние ингредиентов на здоровье человека.</a:t>
            </a:r>
            <a:endParaRPr lang="ru-RU" sz="2800" b="1" dirty="0" smtClean="0">
              <a:effectLst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/>
              <a:t>Провести сравнительный анализ качеств магазинного и домашнего хлеба.</a:t>
            </a:r>
            <a:endParaRPr lang="ru-RU" sz="2800" b="1" dirty="0" smtClean="0">
              <a:effectLst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/>
              <a:t>Разработать памятку для покупателей хлеба в магазине и брошюру для людей, страдающих аллергической реакцией на </a:t>
            </a:r>
            <a:r>
              <a:rPr lang="ru-RU" sz="2800" b="1" dirty="0" err="1"/>
              <a:t>глютен</a:t>
            </a:r>
            <a:r>
              <a:rPr lang="ru-RU" sz="2800" b="1" dirty="0"/>
              <a:t>.</a:t>
            </a: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8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6950" y="2606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Заключение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Решила поставленные цель и задачи. Подтвердила гипотезу. Я сравнила заводской хлеб и домашний. Изучила ассортимент и состав хлебных изделий. Разработала памятку для покупателя хлеба в магазине и брошюру для людей, страдающих аллергией на </a:t>
            </a:r>
            <a:r>
              <a:rPr lang="ru-RU" sz="2800" b="1" dirty="0" err="1"/>
              <a:t>глютен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614549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Хлеб - общее богатство, и мы должны воспитывать к нему уважение будущих поколений.</a:t>
            </a:r>
          </a:p>
        </p:txBody>
      </p:sp>
      <p:pic>
        <p:nvPicPr>
          <p:cNvPr id="24578" name="Picture 2" descr="http://lusana.ru/files/17144/653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22" y="3812575"/>
            <a:ext cx="35505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3803" y="287070"/>
            <a:ext cx="6916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Памятка </a:t>
            </a:r>
            <a:r>
              <a:rPr lang="ru-RU" sz="2800" b="1" dirty="0">
                <a:solidFill>
                  <a:srgbClr val="C00000"/>
                </a:solidFill>
              </a:rPr>
              <a:t>для покупателя хлеба в магазине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16622" r="51039" b="7772"/>
          <a:stretch/>
        </p:blipFill>
        <p:spPr bwMode="auto">
          <a:xfrm>
            <a:off x="1763688" y="43619"/>
            <a:ext cx="4752528" cy="6576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17770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Брошюра </a:t>
            </a:r>
            <a:r>
              <a:rPr lang="ru-RU" sz="2800" b="1" dirty="0">
                <a:solidFill>
                  <a:srgbClr val="C00000"/>
                </a:solidFill>
              </a:rPr>
              <a:t>для людей, страдающих аллергией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глютен</a:t>
            </a:r>
            <a:r>
              <a:rPr lang="ru-RU" sz="2800" b="1" dirty="0" smtClean="0">
                <a:solidFill>
                  <a:srgbClr val="C00000"/>
                </a:solidFill>
              </a:rPr>
              <a:t> «Рецепты </a:t>
            </a:r>
            <a:r>
              <a:rPr lang="ru-RU" sz="2800" b="1" dirty="0" err="1" smtClean="0">
                <a:solidFill>
                  <a:srgbClr val="C00000"/>
                </a:solidFill>
              </a:rPr>
              <a:t>безглютенового</a:t>
            </a:r>
            <a:r>
              <a:rPr lang="ru-RU" sz="2800" b="1" dirty="0" smtClean="0">
                <a:solidFill>
                  <a:srgbClr val="C00000"/>
                </a:solidFill>
              </a:rPr>
              <a:t> хлеба»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16669" r="6662" b="9487"/>
          <a:stretch/>
        </p:blipFill>
        <p:spPr bwMode="auto">
          <a:xfrm>
            <a:off x="123824" y="692696"/>
            <a:ext cx="8409507" cy="576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Перспективы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265" y="906979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Создать сборник рецептов  различных </a:t>
            </a:r>
            <a:r>
              <a:rPr lang="ru-RU" sz="3200" b="1" dirty="0" err="1" smtClean="0"/>
              <a:t>безглютеновых</a:t>
            </a:r>
            <a:r>
              <a:rPr lang="ru-RU" sz="3200" b="1" dirty="0" smtClean="0"/>
              <a:t> хлебобулочных изделий, вкусных и не вызывающих аллергию у людей.</a:t>
            </a:r>
            <a:endParaRPr lang="ru-RU" sz="3200" b="1" dirty="0"/>
          </a:p>
        </p:txBody>
      </p:sp>
      <p:pic>
        <p:nvPicPr>
          <p:cNvPr id="25602" name="Picture 2" descr="http://smolenskhleb.ru/images/news/thumbs/17_hleb_sq250_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90" y="3068960"/>
            <a:ext cx="4334470" cy="324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3134519"/>
            <a:ext cx="3762375" cy="14573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7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" y="2420888"/>
            <a:ext cx="8678021" cy="3361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738" y="404664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Дегустация различных сортов хлеба с целью убедиться в том, что хлеб, выпеченный в домашних условиях вкуснее и полезнее!!!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7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730" y="187156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Гипотеза:</a:t>
            </a:r>
            <a:r>
              <a:rPr lang="ru-RU" sz="3200" b="1" dirty="0"/>
              <a:t> если изучить ингредиентный состав хлеба и определить, какую пользу и вред ингредиенты приносят организму человека, то это позволит </a:t>
            </a:r>
            <a:r>
              <a:rPr lang="ru-RU" sz="3200" b="1" dirty="0" smtClean="0"/>
              <a:t>составить </a:t>
            </a:r>
            <a:r>
              <a:rPr lang="ru-RU" sz="3200" b="1" dirty="0"/>
              <a:t>памятки по выбору «здорового» хлеба для покупателей  в магазинах и для людей, страдающих аллергической реакцией на </a:t>
            </a:r>
            <a:r>
              <a:rPr lang="ru-RU" sz="3200" b="1" dirty="0" err="1"/>
              <a:t>хлебо</a:t>
            </a:r>
            <a:r>
              <a:rPr lang="ru-RU" sz="3200" b="1" dirty="0"/>
              <a:t>-булочные </a:t>
            </a:r>
            <a:r>
              <a:rPr lang="ru-RU" sz="3200" b="1" dirty="0" smtClean="0"/>
              <a:t>изделия</a:t>
            </a:r>
            <a:r>
              <a:rPr lang="ru-RU" sz="3200" b="1" dirty="0"/>
              <a:t> </a:t>
            </a:r>
            <a:r>
              <a:rPr lang="ru-RU" sz="3200" b="1" dirty="0" smtClean="0"/>
              <a:t>с целью сохранения их здоровья.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126" y="4077072"/>
            <a:ext cx="8460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Предмет исследования: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свойства хлеб</a:t>
            </a:r>
            <a:r>
              <a:rPr lang="ru-RU" sz="3200" b="1" dirty="0"/>
              <a:t>.</a:t>
            </a:r>
            <a:endParaRPr lang="ru-RU" sz="3200" b="1" dirty="0" smtClean="0">
              <a:effectLst/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Объект исследования:</a:t>
            </a:r>
            <a:r>
              <a:rPr lang="ru-RU" sz="3200" b="1" dirty="0"/>
              <a:t> </a:t>
            </a:r>
            <a:r>
              <a:rPr lang="ru-RU" sz="3200" b="1" dirty="0" smtClean="0"/>
              <a:t>ингредиентный состав хлеба</a:t>
            </a:r>
            <a:r>
              <a:rPr lang="ru-RU" sz="3200" b="1" dirty="0"/>
              <a:t> </a:t>
            </a:r>
            <a:r>
              <a:rPr lang="ru-RU" sz="3200" b="1" dirty="0" smtClean="0"/>
              <a:t>и его влияние на человека</a:t>
            </a:r>
            <a:endParaRPr lang="ru-RU" sz="3200" b="1" dirty="0" smtClean="0">
              <a:effectLst/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Методы исследования: </a:t>
            </a:r>
            <a:r>
              <a:rPr lang="ru-RU" sz="3200" b="1" dirty="0"/>
              <a:t>анализ литературы, </a:t>
            </a:r>
            <a:r>
              <a:rPr lang="ru-RU" sz="3200" b="1" dirty="0" smtClean="0"/>
              <a:t>анкетирование, наблюдение</a:t>
            </a:r>
            <a:r>
              <a:rPr lang="ru-RU" sz="3200" b="1" dirty="0"/>
              <a:t>, эксперимент.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Zhel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888"/>
            <a:ext cx="30019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ek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9032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68708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Пекарь Древнего Египта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4752" y="188640"/>
            <a:ext cx="55930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15000 лет до нашей эры в Средней </a:t>
            </a:r>
            <a:r>
              <a:rPr lang="ru-RU" sz="2400" b="1" dirty="0" smtClean="0"/>
              <a:t>Азии</a:t>
            </a:r>
          </a:p>
          <a:p>
            <a:r>
              <a:rPr lang="ru-RU" sz="2400" b="1" dirty="0" smtClean="0"/>
              <a:t>стали делать муку из желудей или </a:t>
            </a:r>
          </a:p>
          <a:p>
            <a:r>
              <a:rPr lang="ru-RU" sz="2400" b="1" dirty="0" smtClean="0"/>
              <a:t>орехов, измельчая их между двух</a:t>
            </a:r>
          </a:p>
          <a:p>
            <a:r>
              <a:rPr lang="ru-RU" sz="2400" b="1" dirty="0" smtClean="0"/>
              <a:t>Камней, и выпекать  хлеб. </a:t>
            </a:r>
            <a:endParaRPr lang="ru-RU" sz="2400" b="1" dirty="0"/>
          </a:p>
        </p:txBody>
      </p:sp>
      <p:pic>
        <p:nvPicPr>
          <p:cNvPr id="3076" name="Picture 4" descr="egip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91789" cy="282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Египтяне собирают урожай с пшеничных полей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" y="115887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494" y="11588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Использование дрожжей началось примерно 5000 лет назад в Египте. Хлеб из </a:t>
            </a:r>
            <a:r>
              <a:rPr lang="ru-RU" sz="2000" b="1" dirty="0" err="1"/>
              <a:t>сброженного</a:t>
            </a:r>
            <a:r>
              <a:rPr lang="ru-RU" sz="2000" b="1" dirty="0"/>
              <a:t> теста считался деликатесом, стоил значительно дороже пресного, его употребляли в пищу только состоятельные </a:t>
            </a:r>
            <a:r>
              <a:rPr lang="ru-RU" sz="2000" b="1" dirty="0" smtClean="0"/>
              <a:t>люди. </a:t>
            </a:r>
            <a:r>
              <a:rPr lang="ru-RU" sz="2000" b="1" dirty="0"/>
              <a:t>Древнеегипетские хлебопеки готовили разнообразные виды хлеба: продолговатый, пирамидальный, круглый, в форме плетенок, рыб, сфинксов </a:t>
            </a:r>
            <a:r>
              <a:rPr lang="ru-RU" sz="2000" b="1" dirty="0" smtClean="0"/>
              <a:t>. </a:t>
            </a:r>
            <a:r>
              <a:rPr lang="ru-RU" sz="2000" b="1" dirty="0"/>
              <a:t>На хлебе ставили знаки в виде розы, крестика, знака семьи или рода, на изделиях для детей - в виде петуха, котенка, индюка и </a:t>
            </a:r>
            <a:r>
              <a:rPr lang="ru-RU" sz="2000" b="1" dirty="0" smtClean="0"/>
              <a:t>др.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9297"/>
            <a:ext cx="6499404" cy="42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825" y="138451"/>
            <a:ext cx="8894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Искусство приготовления хлеба постепенно перешло и в Древнюю Грецию. </a:t>
            </a:r>
            <a:r>
              <a:rPr lang="ru-RU" sz="2000" b="1" dirty="0"/>
              <a:t>Римляне усовершенствовали процессы </a:t>
            </a:r>
            <a:r>
              <a:rPr lang="ru-RU" sz="2000" b="1" dirty="0" err="1"/>
              <a:t>хлебопроизводства</a:t>
            </a:r>
            <a:r>
              <a:rPr lang="ru-RU" sz="2000" b="1" dirty="0"/>
              <a:t> и перемалывания зерен, создали новые печи, и уже во II веке до нашей эры в Риме были построены первые </a:t>
            </a:r>
            <a:r>
              <a:rPr lang="ru-RU" sz="2000" b="1" dirty="0" smtClean="0"/>
              <a:t>пекарни. </a:t>
            </a:r>
          </a:p>
          <a:p>
            <a:pPr algn="just"/>
            <a:r>
              <a:rPr lang="ru-RU" sz="2000" b="1" dirty="0" smtClean="0"/>
              <a:t>Происхождению </a:t>
            </a:r>
            <a:r>
              <a:rPr lang="ru-RU" sz="2000" b="1" dirty="0"/>
              <a:t>слова «хлеб» мы </a:t>
            </a:r>
            <a:r>
              <a:rPr lang="ru-RU" sz="2000" b="1" dirty="0" smtClean="0"/>
              <a:t>обязаны </a:t>
            </a:r>
            <a:r>
              <a:rPr lang="ru-RU" sz="2000" b="1" dirty="0"/>
              <a:t>хлебопекам Древней Греции </a:t>
            </a:r>
            <a:r>
              <a:rPr lang="ru-RU" sz="2000" b="1" dirty="0" smtClean="0"/>
              <a:t>. </a:t>
            </a:r>
            <a:r>
              <a:rPr lang="ru-RU" sz="2000" b="1" dirty="0"/>
              <a:t>Греческие мастера применяли для производства этого продукта горшки специальной формы, называемые «</a:t>
            </a:r>
            <a:r>
              <a:rPr lang="ru-RU" sz="2000" b="1" dirty="0" err="1"/>
              <a:t>клибанос</a:t>
            </a:r>
            <a:r>
              <a:rPr lang="ru-RU" sz="2000" b="1" dirty="0"/>
              <a:t>». </a:t>
            </a:r>
            <a:r>
              <a:rPr lang="ru-RU" sz="2000" b="1" dirty="0" smtClean="0"/>
              <a:t>Затем образовано </a:t>
            </a:r>
            <a:r>
              <a:rPr lang="ru-RU" sz="2000" b="1" dirty="0"/>
              <a:t>слово «</a:t>
            </a:r>
            <a:r>
              <a:rPr lang="ru-RU" sz="2000" b="1" dirty="0" err="1"/>
              <a:t>хлайфс</a:t>
            </a:r>
            <a:r>
              <a:rPr lang="ru-RU" sz="2000" b="1" dirty="0"/>
              <a:t>», «</a:t>
            </a:r>
            <a:r>
              <a:rPr lang="ru-RU" sz="2000" b="1" dirty="0" err="1"/>
              <a:t>хлайб</a:t>
            </a:r>
            <a:r>
              <a:rPr lang="ru-RU" sz="2000" b="1" dirty="0" smtClean="0"/>
              <a:t>» и хлеб.</a:t>
            </a:r>
            <a:endParaRPr lang="ru-RU" sz="2000" b="1" dirty="0"/>
          </a:p>
        </p:txBody>
      </p:sp>
      <p:pic>
        <p:nvPicPr>
          <p:cNvPr id="5122" name="Picture 2" descr="sc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4" y="2673152"/>
            <a:ext cx="7627612" cy="39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670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До 12 века на Руси пекли только пшеничный </a:t>
            </a:r>
            <a:r>
              <a:rPr lang="ru-RU" b="1" dirty="0" smtClean="0"/>
              <a:t>хлеб.</a:t>
            </a:r>
            <a:r>
              <a:rPr lang="ru-RU" b="1" dirty="0"/>
              <a:t> </a:t>
            </a:r>
            <a:r>
              <a:rPr lang="ru-RU" b="1" dirty="0" smtClean="0"/>
              <a:t>Затем </a:t>
            </a:r>
            <a:r>
              <a:rPr lang="ru-RU" b="1" dirty="0"/>
              <a:t>на столе </a:t>
            </a:r>
            <a:r>
              <a:rPr lang="ru-RU" b="1" dirty="0" smtClean="0"/>
              <a:t>появился </a:t>
            </a:r>
            <a:r>
              <a:rPr lang="ru-RU" b="1" dirty="0"/>
              <a:t>ржаной, который тут же стал очень популярным. Он был намного дешевле и </a:t>
            </a:r>
            <a:r>
              <a:rPr lang="ru-RU" b="1" dirty="0" smtClean="0"/>
              <a:t>сытнее: </a:t>
            </a:r>
            <a:r>
              <a:rPr lang="ru-RU" b="1" dirty="0"/>
              <a:t>«Пшеничка кормит по выбору, а матушка-рожь всех сплошь». </a:t>
            </a:r>
          </a:p>
          <a:p>
            <a:pPr algn="just"/>
            <a:r>
              <a:rPr lang="ru-RU" b="1" dirty="0"/>
              <a:t>Печь «черный» хлеб было непростым делом – рецепт изготовления закваски для него держался в строгом секрете. 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/>
              <a:t>С 16 века хлебопекарное дело стало разделяться на отдельные отрасли. Каждая пекарня специализировалась на изготовлении каких-то одних изделий: появились хлебники, блинники, пирожники, калачники, пряничники и ситники. </a:t>
            </a:r>
            <a:endParaRPr lang="ru-RU" b="1" dirty="0" smtClean="0"/>
          </a:p>
          <a:p>
            <a:pPr algn="just"/>
            <a:r>
              <a:rPr lang="ru-RU" b="1" dirty="0"/>
              <a:t>Лучшим хлебом на Руси считался «крупчатый белый» - из хорошо очищенной пшеничной муки. Он подавался только в очень богатых домах. Простые люди ели «ситный» и «решетный» хлеба – приготовленные, соответственно, из просеянной через сито и решето муки, а также «пушной» - приготовленный из неочищенного перемолотого зерна.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0704"/>
            <a:ext cx="44241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s://im2-tub-ru.yandex.net/i?id=c3601e3f1f9df5fafb62fcc22dc6825e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0" y="4005064"/>
            <a:ext cx="4102582" cy="24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030" y="332656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Хлеб широко использовали в качестве обрядового дара: его брали с собой, отправляясь свататься, с хлебом и солью встречали гостя, молодых по возвращении из церкви после венчания. Принимая хлеб соль на рушнике, хлеб следовало поцеловать.</a:t>
            </a:r>
          </a:p>
          <a:p>
            <a:r>
              <a:rPr lang="ru-RU" sz="2000" b="1" dirty="0" smtClean="0"/>
              <a:t>Хлеб </a:t>
            </a:r>
            <a:r>
              <a:rPr lang="ru-RU" sz="2000" b="1" dirty="0"/>
              <a:t>никогда не выбрасывали – из зачерствевших корок сушили сухари, крошки сметали со стола и отдавали птицам или животным.</a:t>
            </a:r>
            <a:endParaRPr lang="ru-RU" sz="2000" b="1" dirty="0" smtClean="0">
              <a:effectLst/>
            </a:endParaRPr>
          </a:p>
          <a:p>
            <a:r>
              <a:rPr lang="ru-RU" sz="2000" b="1" dirty="0" smtClean="0"/>
              <a:t>Хлеб </a:t>
            </a:r>
            <a:r>
              <a:rPr lang="ru-RU" sz="2000" b="1" dirty="0"/>
              <a:t>нужно отрезать ровно, тогда жизнь у человека будет спокойная. </a:t>
            </a:r>
            <a:endParaRPr lang="ru-RU" sz="2000" b="1" dirty="0" smtClean="0"/>
          </a:p>
          <a:p>
            <a:r>
              <a:rPr lang="ru-RU" sz="2000" b="1" dirty="0" smtClean="0"/>
              <a:t>Класть </a:t>
            </a:r>
            <a:r>
              <a:rPr lang="ru-RU" sz="2000" b="1" dirty="0"/>
              <a:t>коркой вверх и </a:t>
            </a:r>
            <a:r>
              <a:rPr lang="ru-RU" sz="2000" b="1" dirty="0" err="1"/>
              <a:t>ненадрезанной</a:t>
            </a:r>
            <a:r>
              <a:rPr lang="ru-RU" sz="2000" b="1" dirty="0"/>
              <a:t> стороной в сторону </a:t>
            </a:r>
            <a:r>
              <a:rPr lang="ru-RU" sz="2000" b="1" dirty="0" smtClean="0"/>
              <a:t>двери.</a:t>
            </a:r>
          </a:p>
          <a:p>
            <a:r>
              <a:rPr lang="ru-RU" sz="2000" b="1" dirty="0" smtClean="0"/>
              <a:t>Не оставлять </a:t>
            </a:r>
            <a:r>
              <a:rPr lang="ru-RU" sz="2000" b="1" dirty="0"/>
              <a:t>в каравае нож – это делалось для того, чтобы хлеб всегда водился в доме, а домочадцы были здоровы. </a:t>
            </a:r>
            <a:endParaRPr lang="ru-RU" sz="2000" b="1" dirty="0" smtClean="0"/>
          </a:p>
          <a:p>
            <a:r>
              <a:rPr lang="ru-RU" sz="2000" b="1" dirty="0"/>
              <a:t>Хлеб, забытый в печи, наделяли особыми свойствами; его давали человеку, который тосковал по умершему, чтобы он забыл его; использовали как лечебное </a:t>
            </a:r>
            <a:r>
              <a:rPr lang="ru-RU" sz="2000" b="1" dirty="0" smtClean="0"/>
              <a:t>средство.</a:t>
            </a:r>
            <a:endParaRPr lang="ru-RU" sz="2000" b="1" dirty="0">
              <a:effectLst/>
            </a:endParaRPr>
          </a:p>
        </p:txBody>
      </p:sp>
      <p:pic>
        <p:nvPicPr>
          <p:cNvPr id="6" name="Picture 3" descr="87760_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71138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freshkafe.ru/wp-content/uploads/2014/06/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5888"/>
            <a:ext cx="88947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static.panoramio.com/photos/large/61038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0" y="836712"/>
            <a:ext cx="3645421" cy="28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mol.kp.ru/share/i/12/4136891/wr-720.sh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1" y="3813043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ovet1812.ru/2012/2011.12.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84" y="837481"/>
            <a:ext cx="4079205" cy="27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2.bp.blogspot.com/-9Wc21CEUF9E/VVO22KxGp1I/AAAAAAABYjg/8GHxFf3Xu6U/s640/103761364_large_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73" y="3700657"/>
            <a:ext cx="4176464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1588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Памятники хлебу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1360</Words>
  <Application>Microsoft Office PowerPoint</Application>
  <PresentationFormat>Экран (4:3)</PresentationFormat>
  <Paragraphs>87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20</cp:revision>
  <dcterms:created xsi:type="dcterms:W3CDTF">2017-03-02T17:02:30Z</dcterms:created>
  <dcterms:modified xsi:type="dcterms:W3CDTF">2017-03-22T15:38:28Z</dcterms:modified>
</cp:coreProperties>
</file>