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8" r:id="rId4"/>
    <p:sldId id="279" r:id="rId5"/>
    <p:sldId id="280" r:id="rId6"/>
    <p:sldId id="259" r:id="rId7"/>
    <p:sldId id="265" r:id="rId8"/>
    <p:sldId id="266" r:id="rId9"/>
    <p:sldId id="258" r:id="rId10"/>
    <p:sldId id="260" r:id="rId11"/>
    <p:sldId id="270" r:id="rId12"/>
    <p:sldId id="268" r:id="rId13"/>
    <p:sldId id="271" r:id="rId14"/>
  </p:sldIdLst>
  <p:sldSz cx="12192000" cy="6858000"/>
  <p:notesSz cx="6735763" cy="986631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h6FxCGbpB7WFMafBBU0dVlIH0L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5" Type="http://customschemas.google.com/relationships/presentationmetadata" Target="metadata"/><Relationship Id="rId2" Type="http://schemas.openxmlformats.org/officeDocument/2006/relationships/slide" Target="slides/slide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19565" cy="49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50" tIns="45375" rIns="90750" bIns="45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14626" y="0"/>
            <a:ext cx="2919565" cy="49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50" tIns="45375" rIns="90750" bIns="45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50" tIns="45375" rIns="90750" bIns="45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0947"/>
            <a:ext cx="2919565" cy="49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50" tIns="45375" rIns="90750" bIns="45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14626" y="9370947"/>
            <a:ext cx="2919565" cy="495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750" tIns="45375" rIns="90750" bIns="45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9023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0313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888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87378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87207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90738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6861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265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73262" y="4748578"/>
            <a:ext cx="5389240" cy="3884052"/>
          </a:xfrm>
          <a:prstGeom prst="rect">
            <a:avLst/>
          </a:prstGeom>
        </p:spPr>
        <p:txBody>
          <a:bodyPr spcFirstLastPara="1" wrap="square" lIns="90750" tIns="45375" rIns="90750" bIns="453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mailto:school48ekb93@mail.ru" TargetMode="External"/><Relationship Id="rId4" Type="http://schemas.openxmlformats.org/officeDocument/2006/relationships/hyperlink" Target="https://&#1096;&#1082;&#1086;&#1083;&#1072;48.&#1077;&#1082;&#1072;&#1090;&#1077;&#1088;&#1080;&#1085;&#1073;&#1091;&#1088;&#1075;.&#1088;&#1092;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&#1096;&#1082;&#1086;&#1083;&#1072;48.&#1077;&#1082;&#1072;&#1090;&#1077;&#1088;&#1080;&#1085;&#1073;&#1091;&#1088;&#1075;.&#1088;&#1092;/?section_id=81&amp;page=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&#1096;&#1082;&#1086;&#1083;&#1072;48.&#1077;&#1082;&#1072;&#1090;&#1077;&#1088;&#1080;&#1085;&#1073;&#1091;&#1088;&#1075;.&#1088;&#1092;/sveden/objects" TargetMode="External"/><Relationship Id="rId5" Type="http://schemas.openxmlformats.org/officeDocument/2006/relationships/hyperlink" Target="https://t.me/territory48" TargetMode="External"/><Relationship Id="rId4" Type="http://schemas.openxmlformats.org/officeDocument/2006/relationships/hyperlink" Target="https://vk.com/ekb48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826" y="111369"/>
            <a:ext cx="2912245" cy="138245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789770" y="1168189"/>
            <a:ext cx="10943770" cy="6117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общеобразовательное учреждение средняя общеобразовательная школа № 48 </a:t>
            </a:r>
            <a:r>
              <a:rPr lang="ru-RU" sz="24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г.Екатеринбурга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CC3300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</a:t>
            </a:r>
            <a:r>
              <a:rPr lang="ru-RU" sz="1800" b="1" dirty="0">
                <a:solidFill>
                  <a:srgbClr val="CC3300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школа48.екатеринбург.рф</a:t>
            </a:r>
            <a:endParaRPr lang="ru-RU" sz="1800" b="1" dirty="0">
              <a:solidFill>
                <a:srgbClr val="CC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3200" b="1" dirty="0">
              <a:solidFill>
                <a:srgbClr val="CC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i="0" u="none" strike="noStrike" cap="none" dirty="0">
                <a:solidFill>
                  <a:srgbClr val="CC3300"/>
                </a:solidFill>
                <a:latin typeface="Calibri"/>
                <a:ea typeface="Calibri"/>
                <a:cs typeface="Calibri"/>
                <a:sym typeface="Calibri"/>
              </a:rPr>
              <a:t>Директор: Пичугина Лариса Борисовна, +73432423244, +79126249594, </a:t>
            </a:r>
            <a:r>
              <a:rPr lang="en-US" sz="1800" b="0" i="0" dirty="0">
                <a:solidFill>
                  <a:srgbClr val="93969B"/>
                </a:solidFill>
                <a:effectLst/>
                <a:latin typeface="Arial" panose="020B0604020202020204" pitchFamily="34" charset="0"/>
                <a:hlinkClick r:id="rId5"/>
              </a:rPr>
              <a:t>school48ekb93@mail.ru</a:t>
            </a:r>
            <a:endParaRPr lang="ru-RU" sz="1800" b="1" dirty="0">
              <a:solidFill>
                <a:srgbClr val="CC3300"/>
              </a:solidFill>
              <a:effectLst/>
              <a:latin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Тематическое направление: «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Эффективные технологии социально-педагогического сопровождения семейного воспитания и формирования ценностных ориентаций»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b="1" i="0" u="none" strike="noStrike" cap="none" dirty="0">
              <a:solidFill>
                <a:srgbClr val="CC3300"/>
              </a:solidFill>
              <a:latin typeface="Times New Roman" panose="02020603050405020304" pitchFamily="18" charset="0"/>
              <a:ea typeface="Calibri"/>
              <a:cs typeface="Calibri"/>
              <a:sym typeface="Calibri"/>
            </a:endParaRPr>
          </a:p>
          <a:p>
            <a:pPr algn="ctr"/>
            <a:r>
              <a:rPr lang="ru-RU" sz="36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«Эффективные механизмы вовлечения семьи в активную жизнь школы»</a:t>
            </a:r>
            <a:endParaRPr lang="ru-RU" sz="3600" b="1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800" b="1" i="0" u="none" strike="noStrike" cap="none" dirty="0">
              <a:solidFill>
                <a:srgbClr val="CC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3200" b="1" i="0" u="none" strike="noStrike" cap="none" dirty="0">
              <a:solidFill>
                <a:srgbClr val="CC3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9578566" y="21164"/>
            <a:ext cx="2506348" cy="114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-10049441">
            <a:off x="-2121484" y="4709294"/>
            <a:ext cx="3552711" cy="3308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5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5683" y="-496945"/>
            <a:ext cx="1548640" cy="80766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B22E01D-6665-6088-2140-C5B9BE04B9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0315059"/>
              </p:ext>
            </p:extLst>
          </p:nvPr>
        </p:nvGraphicFramePr>
        <p:xfrm>
          <a:off x="257453" y="310719"/>
          <a:ext cx="11487705" cy="64821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9235">
                  <a:extLst>
                    <a:ext uri="{9D8B030D-6E8A-4147-A177-3AD203B41FA5}">
                      <a16:colId xmlns:a16="http://schemas.microsoft.com/office/drawing/2014/main" val="3256699514"/>
                    </a:ext>
                  </a:extLst>
                </a:gridCol>
                <a:gridCol w="3829235">
                  <a:extLst>
                    <a:ext uri="{9D8B030D-6E8A-4147-A177-3AD203B41FA5}">
                      <a16:colId xmlns:a16="http://schemas.microsoft.com/office/drawing/2014/main" val="384636286"/>
                    </a:ext>
                  </a:extLst>
                </a:gridCol>
                <a:gridCol w="3829235">
                  <a:extLst>
                    <a:ext uri="{9D8B030D-6E8A-4147-A177-3AD203B41FA5}">
                      <a16:colId xmlns:a16="http://schemas.microsoft.com/office/drawing/2014/main" val="1611533310"/>
                    </a:ext>
                  </a:extLst>
                </a:gridCol>
              </a:tblGrid>
              <a:tr h="64821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>
                          <a:effectLst/>
                        </a:rPr>
                        <a:t>Организация культурно-досуговой, учебно-</a:t>
                      </a:r>
                      <a:r>
                        <a:rPr lang="ru-RU" sz="3200" dirty="0" err="1">
                          <a:effectLst/>
                        </a:rPr>
                        <a:t>исследовательс</a:t>
                      </a:r>
                      <a:r>
                        <a:rPr lang="ru-RU" sz="3200" dirty="0">
                          <a:effectLst/>
                        </a:rPr>
                        <a:t>-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3200" dirty="0">
                          <a:effectLst/>
                        </a:rPr>
                        <a:t>кой, проектной деятельности обучающихся </a:t>
                      </a:r>
                      <a:endParaRPr lang="ru-RU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</a:rPr>
                        <a:t>Профориентационная работа. Организация массовых мероприятий совместной общественно-значимой деятельности и досуга родителей и обучающихся. Проведение мероприятий для родителей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Клубные объединения: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«Клуб семейного чтения ЧУДО» - программа.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Профориентационный клуб «Я – Человек в мире Людей» - программа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buFont typeface="+mj-lt"/>
                        <a:buNone/>
                      </a:pPr>
                      <a:endParaRPr lang="ru-RU" sz="1800" dirty="0">
                        <a:effectLst/>
                      </a:endParaRPr>
                    </a:p>
                    <a:p>
                      <a:pPr marL="0" lvl="0" indent="0" algn="just">
                        <a:lnSpc>
                          <a:spcPct val="115000"/>
                        </a:lnSpc>
                        <a:buFont typeface="+mj-lt"/>
                        <a:buNone/>
                      </a:pPr>
                      <a:r>
                        <a:rPr lang="ru-RU" sz="1800" dirty="0">
                          <a:effectLst/>
                        </a:rPr>
                        <a:t>«Клуб ГТО» - Положение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buFont typeface="+mj-lt"/>
                        <a:buNone/>
                      </a:pPr>
                      <a:endParaRPr lang="ru-RU" sz="1800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buFont typeface="+mj-lt"/>
                        <a:buNone/>
                      </a:pPr>
                      <a:endParaRPr lang="ru-RU" sz="1800" dirty="0">
                        <a:effectLst/>
                      </a:endParaRPr>
                    </a:p>
                    <a:p>
                      <a:pPr marL="0" lvl="0" indent="0">
                        <a:lnSpc>
                          <a:spcPct val="115000"/>
                        </a:lnSpc>
                        <a:buFont typeface="+mj-lt"/>
                        <a:buNone/>
                      </a:pPr>
                      <a:r>
                        <a:rPr lang="ru-RU" sz="1800" dirty="0">
                          <a:effectLst/>
                        </a:rPr>
                        <a:t>«Клуб Волонтеров»-</a:t>
                      </a:r>
                    </a:p>
                    <a:p>
                      <a:pPr marL="0" lvl="0" indent="0">
                        <a:lnSpc>
                          <a:spcPct val="115000"/>
                        </a:lnSpc>
                        <a:buFont typeface="+mj-lt"/>
                        <a:buNone/>
                      </a:pPr>
                      <a:r>
                        <a:rPr lang="ru-RU" sz="1800" dirty="0">
                          <a:effectLst/>
                        </a:rPr>
                        <a:t>Положение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63795516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9A25BE-3A48-8F7F-A4A1-FE160A5A3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046" y="1057275"/>
            <a:ext cx="105727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A183E7-9D98-4E91-C0CC-02B65B0FFD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045" y="3015772"/>
            <a:ext cx="105727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95A64B-A0B5-EFE5-390C-1266FB62AE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044" y="4557829"/>
            <a:ext cx="1057275" cy="10572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1C0E68-CBD2-0FFE-F70E-A74B86851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6043" y="5735614"/>
            <a:ext cx="1057275" cy="105727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C0EF976-05E4-9201-9201-3FDB40FF41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4149" y="1427958"/>
            <a:ext cx="1433158" cy="9554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1369346-0802-7677-061B-523248A74A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4149" y="3366350"/>
            <a:ext cx="1923392" cy="8819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9C7B89-0A42-16FF-6415-DD3B8B99F6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4149" y="4544747"/>
            <a:ext cx="1365511" cy="102250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D15FD5-EEF4-8745-7CC9-752AE0F1B3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94424" y="3265916"/>
            <a:ext cx="1706881" cy="127883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7D85BB-43CE-045D-6A0B-2E891C6C5E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4424" y="4767907"/>
            <a:ext cx="1706082" cy="12788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0623035" y="77938"/>
            <a:ext cx="1568963" cy="13255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9E7D6-57FD-AF06-E427-54133030C4FD}"/>
              </a:ext>
            </a:extLst>
          </p:cNvPr>
          <p:cNvSpPr txBox="1"/>
          <p:nvPr/>
        </p:nvSpPr>
        <p:spPr>
          <a:xfrm>
            <a:off x="565475" y="197380"/>
            <a:ext cx="11365850" cy="1447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4000" b="1" dirty="0">
                <a:solidFill>
                  <a:srgbClr val="C00000"/>
                </a:solidFill>
              </a:rPr>
              <a:t>Период реализации воспитательной практики</a:t>
            </a:r>
            <a:endParaRPr lang="ru-RU" sz="3200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A7452883-FD3C-E02F-4DC3-A8046F77F5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CCC93F-38DF-0BD1-0880-9190E36B41E8}"/>
              </a:ext>
            </a:extLst>
          </p:cNvPr>
          <p:cNvSpPr txBox="1"/>
          <p:nvPr/>
        </p:nvSpPr>
        <p:spPr>
          <a:xfrm>
            <a:off x="683581" y="2006353"/>
            <a:ext cx="1083075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1 этап. Проектирование воспитательной практики. Разработка программы и методических материалов (сентябрь 2020 – декабрь 2020)</a:t>
            </a:r>
          </a:p>
          <a:p>
            <a:r>
              <a:rPr lang="ru-RU" sz="2800" dirty="0"/>
              <a:t>2 этап. Реализация воспитательной практики (январь 2021 – сентябрь 2022)</a:t>
            </a:r>
          </a:p>
          <a:p>
            <a:r>
              <a:rPr lang="ru-RU" sz="2800" dirty="0"/>
              <a:t>3 этап. Анализ  эффективности практики. Корректировка программ, распространение опыта (сентябрь – декабрь 2022)</a:t>
            </a:r>
          </a:p>
          <a:p>
            <a:r>
              <a:rPr lang="ru-RU" sz="2800" dirty="0"/>
              <a:t>4 этап. Дальнейшая реализация воспитательной практики и распространение опыта (декабрь 2022 – 2023)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7604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0623035" y="77938"/>
            <a:ext cx="1568963" cy="13255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9E7D6-57FD-AF06-E427-54133030C4FD}"/>
              </a:ext>
            </a:extLst>
          </p:cNvPr>
          <p:cNvSpPr txBox="1"/>
          <p:nvPr/>
        </p:nvSpPr>
        <p:spPr>
          <a:xfrm>
            <a:off x="413075" y="217825"/>
            <a:ext cx="11365850" cy="38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800" b="1" dirty="0">
                <a:solidFill>
                  <a:srgbClr val="C00000"/>
                </a:solidFill>
              </a:rPr>
              <a:t>Результаты реализации воспитательной практики (количественные и качественные).</a:t>
            </a:r>
            <a:endParaRPr lang="ru-RU" sz="1800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A7452883-FD3C-E02F-4DC3-A8046F77F5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0E1FF8-9DA2-3CC9-DF58-A601C4CDE36B}"/>
              </a:ext>
            </a:extLst>
          </p:cNvPr>
          <p:cNvSpPr txBox="1"/>
          <p:nvPr/>
        </p:nvSpPr>
        <p:spPr>
          <a:xfrm>
            <a:off x="745724" y="763462"/>
            <a:ext cx="1039575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Рост числа обучающихся с 1012 до 1380 чел. с обоснованием родителей «У вас – семейная школа»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Рост числа родителей, посещающих родительские собрания  на 30%.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Рост количества семей – постоянных участников программы «Школа для родителей» с 20  до 189 человек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Рост количества семей, принимающих участие в школьных и иных мероприятиях на 20%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51DBD8-5091-266B-98B7-34317EC2DA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158"/>
          <a:stretch/>
        </p:blipFill>
        <p:spPr>
          <a:xfrm>
            <a:off x="308962" y="2584631"/>
            <a:ext cx="3105859" cy="2528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044BAB-D9EA-9187-0C50-1581455F0D33}"/>
              </a:ext>
            </a:extLst>
          </p:cNvPr>
          <p:cNvSpPr txBox="1"/>
          <p:nvPr/>
        </p:nvSpPr>
        <p:spPr>
          <a:xfrm>
            <a:off x="1478131" y="5356387"/>
            <a:ext cx="4465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Графики удовлетворенности образовательным процессом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E988CB-BF2A-974B-AFB3-98DB62BA693C}"/>
              </a:ext>
            </a:extLst>
          </p:cNvPr>
          <p:cNvSpPr txBox="1"/>
          <p:nvPr/>
        </p:nvSpPr>
        <p:spPr>
          <a:xfrm>
            <a:off x="7232076" y="2584631"/>
            <a:ext cx="4788289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Повышение инициативы родителей в организации мероприятий различного уровня на базе школы.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Снижение количества жалоб родителей на организацию образовательного процесса.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Повышение уровня психолого- педагогической и правовой компетентности родителей.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Организация семейных клубов по направлениям.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Снижение уровня тревожности обучающихся с 58% до 32% (согласно диагностики Филлипса). 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A98132-689F-E207-8AD5-2140C18B26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5" r="4557"/>
          <a:stretch/>
        </p:blipFill>
        <p:spPr>
          <a:xfrm>
            <a:off x="3630967" y="2584631"/>
            <a:ext cx="3284738" cy="2528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0197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0623035" y="77938"/>
            <a:ext cx="1568963" cy="13255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9E7D6-57FD-AF06-E427-54133030C4FD}"/>
              </a:ext>
            </a:extLst>
          </p:cNvPr>
          <p:cNvSpPr txBox="1"/>
          <p:nvPr/>
        </p:nvSpPr>
        <p:spPr>
          <a:xfrm>
            <a:off x="488272" y="386776"/>
            <a:ext cx="11365850" cy="770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000" b="1" dirty="0">
                <a:solidFill>
                  <a:srgbClr val="C00000"/>
                </a:solidFill>
              </a:rPr>
              <a:t>Сведения о представлении воспитательной практики в рамках научно-методических мероприятий муниципального/регионального уровней</a:t>
            </a:r>
            <a:endParaRPr lang="ru-RU" sz="2000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A7452883-FD3C-E02F-4DC3-A8046F77F5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455D77-04E7-C279-1F86-59DE0E3B8D80}"/>
              </a:ext>
            </a:extLst>
          </p:cNvPr>
          <p:cNvSpPr txBox="1"/>
          <p:nvPr/>
        </p:nvSpPr>
        <p:spPr>
          <a:xfrm>
            <a:off x="727969" y="1362133"/>
            <a:ext cx="106975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дистанционный педагогический конкурс «Лучшая методическая разработка» в номинации образовательная программа: «Программа внеурочной деятельности «Клуб  семейного чтения «ЧУДО» - декабрь 2019, 1 место (Евдокимова Л.М.)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«Школа для  родителей» в рамках Первого единого методического дня для классных руководителей образовательных организаций города Екатеринбурга на тему «Эффективные воспитательные технологии и приемы в практике работы современного классного руководителя» - 19.11.2021 (Евдокимова Л.М.)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Шестой Всероссийский конкурс методических разработок, посвященных семье и традиционным семейным ценностями – декабрь 2021  (Евдокимова Л.М.)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 для учителей начальных классов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г.Екатеринбурга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 теме «Программа взаимодействия школы и семьи, способствующая вовлечению родителей в совместную педагогическую деятельность» - 20.04.2021 (Евдокимова Л.М.)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письмо Департамента образования Администрации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г.Екатеринбурга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работу в рамках городского ресурсного центра по модернизации воспитательной деятельности в образовательных организациях города Екатеринбурга на 2020 – 2023 гг. (ресурсная площадка по работе с родителями) (Евдокимова Л.М.)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Эффективные механизмы вовлечения родителей в активную жизнь школы»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городском Едином методическом дне «Эффективные практики конструктивного диалога: ребенок –педагог – родитель»  - 02.12.2022 (спикеры: Евдокимова Л.М., Фирсанова А.С.)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на семинаре для педагогических и руководящих работников ОУ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г.Екатеринбурга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«Организация педагогической поддержки семей обучающихся с низкими результатами освоения ОП и особыми образовательными потребностями» – 18.02.2021 (Евдокимова Л.М.)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в рамках «Школы молодого педагога»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г.Екатеринбурга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«Академия педагогического волшебства. Школа для родителей» – 05.05.2022 (Евдокимова Л.М.)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7850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ctrTitle"/>
          </p:nvPr>
        </p:nvSpPr>
        <p:spPr>
          <a:xfrm>
            <a:off x="432539" y="3932806"/>
            <a:ext cx="11326922" cy="1382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C3300"/>
                </a:solidFill>
              </a:rPr>
              <a:t>Авторы воспитательной практики: </a:t>
            </a:r>
            <a:br>
              <a:rPr lang="ru-RU" sz="2400" b="1" dirty="0">
                <a:solidFill>
                  <a:srgbClr val="CC3300"/>
                </a:solidFill>
              </a:rPr>
            </a:br>
            <a:br>
              <a:rPr lang="ru-RU" sz="2400" b="1" dirty="0">
                <a:solidFill>
                  <a:srgbClr val="CC3300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Евдокимова Людмила Михайловна, заместитель директора по учебной деятельности, кандидат педагогических наук МАОУ СОШ № 48.</a:t>
            </a:r>
            <a:br>
              <a:rPr lang="ru-RU" sz="2400" b="1" dirty="0">
                <a:solidFill>
                  <a:schemeClr val="tx1"/>
                </a:solidFill>
              </a:rPr>
            </a:b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Фирсанова Анна Сергеевна, заместитель директора по воспитательной работе МАОУ СОШ № 48</a:t>
            </a:r>
            <a:br>
              <a:rPr lang="ru-RU" sz="2400" b="1" dirty="0">
                <a:solidFill>
                  <a:schemeClr val="tx1"/>
                </a:solidFill>
              </a:rPr>
            </a:b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67" y="-1"/>
            <a:ext cx="2473624" cy="1198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-5400000">
            <a:off x="9716624" y="4292338"/>
            <a:ext cx="2161713" cy="2969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ctrTitle"/>
          </p:nvPr>
        </p:nvSpPr>
        <p:spPr>
          <a:xfrm>
            <a:off x="1913908" y="341587"/>
            <a:ext cx="11266751" cy="508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CC3300"/>
                </a:solidFill>
              </a:rPr>
              <a:t>Обоснование актуальности и аннотация воспитательной практики</a:t>
            </a: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4" y="42142"/>
            <a:ext cx="1548640" cy="807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-5400000">
            <a:off x="9495086" y="4070800"/>
            <a:ext cx="3021576" cy="25528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4C713C-3804-46F1-0142-69AC1C069B4D}"/>
              </a:ext>
            </a:extLst>
          </p:cNvPr>
          <p:cNvSpPr txBox="1"/>
          <p:nvPr/>
        </p:nvSpPr>
        <p:spPr>
          <a:xfrm>
            <a:off x="284086" y="1021122"/>
            <a:ext cx="11266751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условиях, когда большинство семей озабочено решением проблем экономического, а порой и физического выживания, усилилась тенденция самоустранения многих родителей от решения вопросов воспитания и личностного развития ребёнка. Родители, не владея в достаточной мере знанием возрастных и индивидуальных особенностей развития ребёнка, порой осуществляют воспитание вслепую, интуитивно. Всё это, как правило, не приносит позитивных результатов.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В статье 18 Федерального Закона № 273 «Об образовании в Российской Федерации» говорится: «Родители  являются первыми педагогами.  Они обязаны заложить первые основы физического, нравственного и интеллектуального развития личности ребенка».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Семья и школа – два общественных института, которые стоят у истоков нашего будущего, но зачастую не всегда им хватает взаимопонимания, такта, терпения, чтобы услышать и понять друг друга.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Как изменить такое положение? Как заинтересовать родителей в совместной работе? Как сделать семью активным участником воспитательного процесса?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Воспитательная практика основана на ф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ормах взаимодействия с семьями и родителями обучающихся по направлениям ФГОС, программе «Школа для родителей»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9548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ctrTitle"/>
          </p:nvPr>
        </p:nvSpPr>
        <p:spPr>
          <a:xfrm>
            <a:off x="533645" y="219750"/>
            <a:ext cx="11266751" cy="602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формирование активной педагогической позиции родителей и семьи в целом.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благоприятного климата  для взаимодействия с  родителями.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Установление доверительных и партнерских отношений с родителями.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Вовлечение семьи в единое образовательное пространство.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Психолого-педагогическое сопровождение семей.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Ожидаемые результаты: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 уровня  воспитательно-образовательной деятельности родителей.    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Развитие творческой  инициативы семей.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Активное участие семей в школьной жизни.</a:t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CC3300"/>
              </a:solidFill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4" y="42142"/>
            <a:ext cx="1548640" cy="807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-5400000">
            <a:off x="9996272" y="4571985"/>
            <a:ext cx="1957526" cy="2614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1244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ctrTitle"/>
          </p:nvPr>
        </p:nvSpPr>
        <p:spPr>
          <a:xfrm>
            <a:off x="569156" y="-2598937"/>
            <a:ext cx="11266751" cy="6027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Целевая аудитория: родители (семьи) обучающихся.</a:t>
            </a:r>
            <a:b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Количество участников (за 2022 год): родители – 678</a:t>
            </a:r>
            <a:b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обучающиеся – 540</a:t>
            </a:r>
            <a:b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педагоги - 42  </a:t>
            </a:r>
            <a:endParaRPr lang="ru-RU" sz="2400" b="1" dirty="0">
              <a:solidFill>
                <a:srgbClr val="CC3300"/>
              </a:solidFill>
            </a:endParaRPr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4" y="42142"/>
            <a:ext cx="1548640" cy="807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-5400000">
            <a:off x="9996272" y="4571985"/>
            <a:ext cx="1957526" cy="2614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883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0623035" y="77938"/>
            <a:ext cx="1568963" cy="13255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9E7D6-57FD-AF06-E427-54133030C4FD}"/>
              </a:ext>
            </a:extLst>
          </p:cNvPr>
          <p:cNvSpPr txBox="1"/>
          <p:nvPr/>
        </p:nvSpPr>
        <p:spPr>
          <a:xfrm>
            <a:off x="905520" y="77938"/>
            <a:ext cx="102537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Кадровые ресурсы реализации воспитательной практики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A7452883-FD3C-E02F-4DC3-A8046F77F5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B3E2DC-A90D-059E-A0C2-8FEF350F1726}"/>
              </a:ext>
            </a:extLst>
          </p:cNvPr>
          <p:cNvSpPr txBox="1"/>
          <p:nvPr/>
        </p:nvSpPr>
        <p:spPr>
          <a:xfrm>
            <a:off x="223421" y="1543834"/>
            <a:ext cx="11745157" cy="4374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Администрация школы: директор, заместители директора по учебной деятельности, заместитель директора по воспитательной работе, педагог-организатор, Советник по воспитанию.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64 педагога, 38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классных руководителей, из них 7 со средне- специальным, 31 с высшим образованием и 1 </a:t>
            </a:r>
            <a:r>
              <a:rPr lang="ru-RU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к.п.н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.; 14 педагогов имеют высшую квалификационную категорию, 50 – первую квалификационную категорию.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Педагогов, имеющих опыт работы от 2 до 10 лет в образовательной организации, –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15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человек; от 10 до 36 лет – 49 человек.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</a:rPr>
              <a:t>Два логопеда, педагог-психолог, социальный педагог, 6 педагогов-тьюторов для детей с ОВЗ</a:t>
            </a:r>
            <a:endParaRPr lang="ru-RU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0623035" y="77938"/>
            <a:ext cx="1568963" cy="13255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9E7D6-57FD-AF06-E427-54133030C4FD}"/>
              </a:ext>
            </a:extLst>
          </p:cNvPr>
          <p:cNvSpPr txBox="1"/>
          <p:nvPr/>
        </p:nvSpPr>
        <p:spPr>
          <a:xfrm>
            <a:off x="497150" y="77938"/>
            <a:ext cx="104401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Научно-методические ресурсы реализации воспитательной практики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A7452883-FD3C-E02F-4DC3-A8046F77F5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C4EECB-7CAD-1F50-8509-1C5C7ACB35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19" t="27702" r="36068" b="16246"/>
          <a:stretch/>
        </p:blipFill>
        <p:spPr>
          <a:xfrm>
            <a:off x="161588" y="1155156"/>
            <a:ext cx="7377939" cy="55842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D6BA78-1D00-9DD4-9974-12D2FE105361}"/>
              </a:ext>
            </a:extLst>
          </p:cNvPr>
          <p:cNvSpPr txBox="1"/>
          <p:nvPr/>
        </p:nvSpPr>
        <p:spPr>
          <a:xfrm>
            <a:off x="7785425" y="1291441"/>
            <a:ext cx="411952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Примерная программа воспитания</a:t>
            </a:r>
          </a:p>
          <a:p>
            <a:endParaRPr lang="ru-RU" sz="1600" dirty="0"/>
          </a:p>
          <a:p>
            <a:r>
              <a:rPr lang="ru-RU" sz="1600" dirty="0"/>
              <a:t>Авторские программы и проекты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Программа «Школа для родителей»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Программа «Клуб семейного чтения «ЧУДО»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Программа «Я – Человек в мире Людей»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«Социальная смелость»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«Адаптивная модель инклюзивного образования»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«Эстетико-педагогические условия развития творческого мышления»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«</a:t>
            </a:r>
            <a:r>
              <a:rPr lang="ru-RU" sz="1600" dirty="0" err="1"/>
              <a:t>Эстетикотерапия</a:t>
            </a:r>
            <a:r>
              <a:rPr lang="ru-RU" sz="1600" dirty="0"/>
              <a:t>, как фактор сохранения психо-соматического здоровья школьников»</a:t>
            </a:r>
          </a:p>
          <a:p>
            <a:r>
              <a:rPr lang="ru-RU" sz="1600" dirty="0"/>
              <a:t>Иные локальные акты МАОУ СОШ № 48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1653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10623035" y="77938"/>
            <a:ext cx="1568963" cy="13255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E9E7D6-57FD-AF06-E427-54133030C4FD}"/>
              </a:ext>
            </a:extLst>
          </p:cNvPr>
          <p:cNvSpPr txBox="1"/>
          <p:nvPr/>
        </p:nvSpPr>
        <p:spPr>
          <a:xfrm>
            <a:off x="488272" y="220095"/>
            <a:ext cx="11365850" cy="1041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2800" b="1" dirty="0">
                <a:solidFill>
                  <a:srgbClr val="C00000"/>
                </a:solidFill>
              </a:rPr>
              <a:t>Материально-технические ресурсы реализации воспитательной практики, ресурсы социального партнерства</a:t>
            </a:r>
            <a:endParaRPr lang="ru-RU" sz="2800" b="1" dirty="0">
              <a:solidFill>
                <a:srgbClr val="C00000"/>
              </a:solidFill>
              <a:effectLst/>
            </a:endParaRP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A7452883-FD3C-E02F-4DC3-A8046F77F5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4AC9EE-9203-BD6A-E87F-E5C28DC6FAE3}"/>
              </a:ext>
            </a:extLst>
          </p:cNvPr>
          <p:cNvSpPr txBox="1"/>
          <p:nvPr/>
        </p:nvSpPr>
        <p:spPr>
          <a:xfrm>
            <a:off x="488272" y="1428023"/>
            <a:ext cx="11434439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кабинеты оснащены АРМ педагога, экранами и интерактивными досками.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Актовый зал на 200 мест оснащен проектором, экраном, звуковой аппаратурой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Ресурсная комната для занятий с детьми с ОВЗ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 ритмики, два спортивных зала, межшкольный стадион, корт пришкольный участок с клумбами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музей Боевой Славы ОМОН, мемориальный камень жертвам Беслана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Библиотека, шахматный класс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Столовая на 200 мест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 к сети Интернет Официальный сайт школы, страницы в социальных сетях: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ВК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Телеграмм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школа48.екатеринбург.рф/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sveden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/objects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партнеры: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ОМОН,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ФГБОУ ВО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УрГПУ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ФГБОУ ВО УрГЭУ, ФГБОУ ВО </a:t>
            </a:r>
            <a:r>
              <a:rPr lang="ru-RU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УрГЮУ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ГАПОУ «СОПК», АНА «Особые люди», ОЦ «Гений», ДЮЦ «Вариант», городская ассоциация «Шахматы в школу», сеть городских библиотек и книжных магазинов и др.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школа48.екатеринбург.рф/?</a:t>
            </a:r>
            <a:r>
              <a:rPr lang="en-US" sz="20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section_id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=81&amp;page=1</a:t>
            </a:r>
            <a:endParaRPr lang="ru-RU" sz="2000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1756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/>
          <p:nvPr/>
        </p:nvSpPr>
        <p:spPr>
          <a:xfrm>
            <a:off x="1095470" y="135666"/>
            <a:ext cx="10815409" cy="716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C00000"/>
                </a:solidFill>
              </a:rPr>
              <a:t>Формы реализации воспитательной практики (краткое описание мероприятий в рамках реализации воспитательной практики)      </a:t>
            </a:r>
            <a:r>
              <a:rPr lang="ru-RU" sz="12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Формы взаимодействия с семьями и родителями обучающихся по направлениям ФГОС</a:t>
            </a:r>
            <a:endParaRPr lang="ru-RU" sz="1200" dirty="0">
              <a:solidFill>
                <a:srgbClr val="0000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34" y="42142"/>
            <a:ext cx="1156477" cy="747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3"/>
          <p:cNvSpPr/>
          <p:nvPr/>
        </p:nvSpPr>
        <p:spPr>
          <a:xfrm>
            <a:off x="47634" y="1794758"/>
            <a:ext cx="486277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07770">
            <a:off x="7818872" y="5758002"/>
            <a:ext cx="8031934" cy="766254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23A6909-C3E8-8A18-FE8B-EC8D35DD2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602359"/>
              </p:ext>
            </p:extLst>
          </p:nvPr>
        </p:nvGraphicFramePr>
        <p:xfrm>
          <a:off x="397688" y="943330"/>
          <a:ext cx="11386443" cy="31875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95481">
                  <a:extLst>
                    <a:ext uri="{9D8B030D-6E8A-4147-A177-3AD203B41FA5}">
                      <a16:colId xmlns:a16="http://schemas.microsoft.com/office/drawing/2014/main" val="880584553"/>
                    </a:ext>
                  </a:extLst>
                </a:gridCol>
                <a:gridCol w="3795481">
                  <a:extLst>
                    <a:ext uri="{9D8B030D-6E8A-4147-A177-3AD203B41FA5}">
                      <a16:colId xmlns:a16="http://schemas.microsoft.com/office/drawing/2014/main" val="3724540336"/>
                    </a:ext>
                  </a:extLst>
                </a:gridCol>
                <a:gridCol w="3795481">
                  <a:extLst>
                    <a:ext uri="{9D8B030D-6E8A-4147-A177-3AD203B41FA5}">
                      <a16:colId xmlns:a16="http://schemas.microsoft.com/office/drawing/2014/main" val="3123033258"/>
                    </a:ext>
                  </a:extLst>
                </a:gridCol>
              </a:tblGrid>
              <a:tr h="2012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Направление взаимодействия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Вид деятельности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</a:rPr>
                        <a:t>Активные формы работы в МАОУ СОШ № 48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8177842"/>
                  </a:ext>
                </a:extLst>
              </a:tr>
              <a:tr h="29863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Привлечение родителей  к управлению образовательным учреждением, образовательным процессом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Участие в работе Советов школы. Родительский комитет школы. Материально-техническое оснащение образовательного процесса.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</a:rPr>
                        <a:t>Реализация локальных проектов, выдвигаемых Советом  и Родительским комитетом: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«Цветущий двор»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«Новогодний город»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«Эргономическое и эстетическое образовательное пространство»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1200" dirty="0">
                          <a:effectLst/>
                        </a:rPr>
                        <a:t>«Школа мастеров» (Кружки: </a:t>
                      </a:r>
                      <a:r>
                        <a:rPr lang="ru-RU" sz="1200" dirty="0" err="1">
                          <a:effectLst/>
                        </a:rPr>
                        <a:t>авиамоделирование</a:t>
                      </a:r>
                      <a:r>
                        <a:rPr lang="ru-RU" sz="1200" dirty="0">
                          <a:effectLst/>
                        </a:rPr>
                        <a:t>, рукоделие, кулинария. Мастер-классы. Ярмарки. Организаторы и спикеры - родители)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7049330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BD1BA8-7676-87E6-825D-8EE9BA0601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1050" y="2032294"/>
            <a:ext cx="1204952" cy="16059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04C8EA-3D91-A868-99DA-953420F240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6230" y="2085129"/>
            <a:ext cx="1887863" cy="12578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4FAB1F-1234-E741-E1E6-C32A540DCB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916" y="1908808"/>
            <a:ext cx="1570906" cy="8836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33E47D-A7A9-A406-6B51-2A00E4E53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28368" y="1971951"/>
            <a:ext cx="1084283" cy="14439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C6F802D-E35B-F22E-8114-1F766D7ECB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2705" y="2938766"/>
            <a:ext cx="1274073" cy="954366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6AA8A063-832E-D0B4-1C8B-5B2750F5E4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494857"/>
              </p:ext>
            </p:extLst>
          </p:nvPr>
        </p:nvGraphicFramePr>
        <p:xfrm>
          <a:off x="437411" y="4213531"/>
          <a:ext cx="11336784" cy="21691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8928">
                  <a:extLst>
                    <a:ext uri="{9D8B030D-6E8A-4147-A177-3AD203B41FA5}">
                      <a16:colId xmlns:a16="http://schemas.microsoft.com/office/drawing/2014/main" val="3822614326"/>
                    </a:ext>
                  </a:extLst>
                </a:gridCol>
                <a:gridCol w="3778928">
                  <a:extLst>
                    <a:ext uri="{9D8B030D-6E8A-4147-A177-3AD203B41FA5}">
                      <a16:colId xmlns:a16="http://schemas.microsoft.com/office/drawing/2014/main" val="645294846"/>
                    </a:ext>
                  </a:extLst>
                </a:gridCol>
                <a:gridCol w="3778928">
                  <a:extLst>
                    <a:ext uri="{9D8B030D-6E8A-4147-A177-3AD203B41FA5}">
                      <a16:colId xmlns:a16="http://schemas.microsoft.com/office/drawing/2014/main" val="4024888776"/>
                    </a:ext>
                  </a:extLst>
                </a:gridCol>
              </a:tblGrid>
              <a:tr h="21691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Психолого-педагогическое просвещение родителей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Диагностика изучения семей обучающихся. Повышение педагогической и психологической грамотности родителей. Изучение нормативных документов.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400" dirty="0">
                          <a:effectLst/>
                        </a:rPr>
                        <a:t>«Гугл» опросы, анкетирование, работа с картами семей.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buFont typeface="+mj-lt"/>
                        <a:buAutoNum type="arabicPeriod"/>
                      </a:pPr>
                      <a:r>
                        <a:rPr lang="ru-RU" sz="1400" dirty="0">
                          <a:effectLst/>
                        </a:rPr>
                        <a:t>Квест-технология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ru-RU" sz="2400" b="1" dirty="0">
                          <a:solidFill>
                            <a:srgbClr val="FF0000"/>
                          </a:solidFill>
                          <a:effectLst/>
                        </a:rPr>
                        <a:t>Программа «Школа для родителей»</a:t>
                      </a: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7605153"/>
                  </a:ext>
                </a:extLst>
              </a:tr>
            </a:tbl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A9DAFB-A37E-835A-049C-937B769A0F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5123" y="5361551"/>
            <a:ext cx="1181344" cy="117455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1444</Words>
  <Application>Microsoft Office PowerPoint</Application>
  <PresentationFormat>Широкоэкранный</PresentationFormat>
  <Paragraphs>107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Тема Office</vt:lpstr>
      <vt:lpstr>Презентация PowerPoint</vt:lpstr>
      <vt:lpstr>Авторы воспитательной практики:   Евдокимова Людмила Михайловна, заместитель директора по учебной деятельности, кандидат педагогических наук МАОУ СОШ № 48.  Фирсанова Анна Сергеевна, заместитель директора по воспитательной работе МАОУ СОШ № 48 </vt:lpstr>
      <vt:lpstr>Обоснование актуальности и аннотация воспитательной практики</vt:lpstr>
      <vt:lpstr>Цель:  формирование активной педагогической позиции родителей и семьи в целом.  Задачи: Создание благоприятного климата  для взаимодействия с  родителями. Установление доверительных и партнерских отношений с родителями. Вовлечение семьи в единое образовательное пространство. Психолого-педагогическое сопровождение семей.   Ожидаемые результаты:  Повышение  уровня  воспитательно-образовательной деятельности родителей.      Развитие творческой  инициативы семей.  Активное участие семей в школьной жизни. </vt:lpstr>
      <vt:lpstr>Целевая аудитория: родители (семьи) обучающихся.  Количество участников (за 2022 год): родители – 678                                                                      обучающиеся – 540                                                                      педагоги - 42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Федорченко Анна Юрьевна</dc:creator>
  <cp:lastModifiedBy>людмила евдокимова</cp:lastModifiedBy>
  <cp:revision>9</cp:revision>
  <dcterms:created xsi:type="dcterms:W3CDTF">2021-09-16T07:18:26Z</dcterms:created>
  <dcterms:modified xsi:type="dcterms:W3CDTF">2023-01-18T18:48:10Z</dcterms:modified>
</cp:coreProperties>
</file>