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4" r:id="rId2"/>
    <p:sldId id="25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883230"/>
    <a:srgbClr val="351413"/>
    <a:srgbClr val="642F04"/>
    <a:srgbClr val="212911"/>
    <a:srgbClr val="1A210D"/>
    <a:srgbClr val="460046"/>
    <a:srgbClr val="800080"/>
    <a:srgbClr val="AE5DFF"/>
    <a:srgbClr val="D4D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33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10165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74684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61565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06978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26475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94268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26728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13882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53104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9875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4714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68324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90802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95528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90264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49095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96254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23109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8521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94049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06133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35048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24665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3730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54881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5339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20.jpe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slide" Target="slide2.xml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30.png"/><Relationship Id="rId4" Type="http://schemas.openxmlformats.org/officeDocument/2006/relationships/image" Target="../media/image20.jpe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20.jpe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4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3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image" Target="../media/image8.png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31" Type="http://schemas.openxmlformats.org/officeDocument/2006/relationships/image" Target="../media/image7.pn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detskiychas.ru/zagadochki/zagadki_pro_perez/" TargetMode="External"/><Relationship Id="rId13" Type="http://schemas.openxmlformats.org/officeDocument/2006/relationships/hyperlink" Target="http://healthsifu.com/wp-content/uploads/2014/03/fruit-and-veg.png" TargetMode="External"/><Relationship Id="rId18" Type="http://schemas.openxmlformats.org/officeDocument/2006/relationships/hyperlink" Target="http://images.easyfreeclipart.com/1110/big-image-png-1110373.png" TargetMode="External"/><Relationship Id="rId26" Type="http://schemas.openxmlformats.org/officeDocument/2006/relationships/hyperlink" Target="http://www.bynata.com/wp-content/uploads/2012/08/sea-buckthorn-stylized.png" TargetMode="External"/><Relationship Id="rId3" Type="http://schemas.openxmlformats.org/officeDocument/2006/relationships/hyperlink" Target="http://easyen.ru/load/nachalnykh/igra/interaktivnaja_igra_samyj_umnyj/217-1-0-7664" TargetMode="External"/><Relationship Id="rId21" Type="http://schemas.openxmlformats.org/officeDocument/2006/relationships/hyperlink" Target="http://hameleons.com/uploads/posts/2012-04/1334298999_3-baner.jpg" TargetMode="External"/><Relationship Id="rId34" Type="http://schemas.openxmlformats.org/officeDocument/2006/relationships/hyperlink" Target="http://cdn-nus-1.pinme.ru/tumb/600/photo/14/36/14364151eb69cb70939a5017166d9e7e.png" TargetMode="External"/><Relationship Id="rId7" Type="http://schemas.openxmlformats.org/officeDocument/2006/relationships/hyperlink" Target="http://detskiychas.ru/zagadochki/zagadki-tykva/" TargetMode="External"/><Relationship Id="rId12" Type="http://schemas.openxmlformats.org/officeDocument/2006/relationships/hyperlink" Target="http://www.playcast.ru/uploads/2016/10/18/20235637.png" TargetMode="External"/><Relationship Id="rId17" Type="http://schemas.openxmlformats.org/officeDocument/2006/relationships/hyperlink" Target="http://www.kolpinec.ru/upload/iblock/470/4704a4990c42226db6164cb7ded70d5a.jpg" TargetMode="External"/><Relationship Id="rId25" Type="http://schemas.openxmlformats.org/officeDocument/2006/relationships/hyperlink" Target="http://www.hotelroomsearch.net/im/hotels/fr/paprika-13.png" TargetMode="External"/><Relationship Id="rId33" Type="http://schemas.openxmlformats.org/officeDocument/2006/relationships/hyperlink" Target="http://omaske.ru/wp-content/uploads/2016/07/vitaminy-ot-pryshchej-na-lice1.jpg" TargetMode="External"/><Relationship Id="rId38" Type="http://schemas.openxmlformats.org/officeDocument/2006/relationships/hyperlink" Target="http://img1.21food.com/img/cj/2014/10/8/1412770522557213.jpg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://img-fotki.yandex.ru/get/6102/47407354.539/0_c179a_75d5918b_orig.png" TargetMode="External"/><Relationship Id="rId20" Type="http://schemas.openxmlformats.org/officeDocument/2006/relationships/hyperlink" Target="https://img-fotki.yandex.ru/get/6301/36014149.9f/0_6e15c_8c508102_XL" TargetMode="External"/><Relationship Id="rId29" Type="http://schemas.openxmlformats.org/officeDocument/2006/relationships/hyperlink" Target="http://overgraph.ru/images/341282_kurinoe-yaico-pn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cthat-v-skole.ru/biblioteka/zagadki/zagadki-pro-ovoshchi" TargetMode="External"/><Relationship Id="rId11" Type="http://schemas.openxmlformats.org/officeDocument/2006/relationships/hyperlink" Target="http://www.velesenca.ru/publ/viktoriny_i_mini_viktoriny/mini_viktorina_napitki/2-1-0-178" TargetMode="External"/><Relationship Id="rId24" Type="http://schemas.openxmlformats.org/officeDocument/2006/relationships/hyperlink" Target="https://img-fotki.yandex.ru/get/11/200418627.e1/0_14e570_6a4e4839_M.png" TargetMode="External"/><Relationship Id="rId32" Type="http://schemas.openxmlformats.org/officeDocument/2006/relationships/hyperlink" Target="http://marimama.ru/_pu/35/47388516.jpg" TargetMode="External"/><Relationship Id="rId37" Type="http://schemas.openxmlformats.org/officeDocument/2006/relationships/hyperlink" Target="http://www.zozhnik.ru/wp-content/uploads/2016/11/%D0%BA%D0%B8%D1%81%D0%B5%D0%BB%D1%8C-2-%D0%B7%D0%BE%D0%B6%D0%BD%D0%B8%D0%BA.jpg" TargetMode="External"/><Relationship Id="rId5" Type="http://schemas.openxmlformats.org/officeDocument/2006/relationships/hyperlink" Target="http://kidwelcome.ru/zagadki-dlya-detei/pro-morkov" TargetMode="External"/><Relationship Id="rId15" Type="http://schemas.openxmlformats.org/officeDocument/2006/relationships/hyperlink" Target="http://secret-w.ru/wp-content/uploads/2016/06/%D0%BA%D0%B5%D1%84%D0%B8%D1%80.png" TargetMode="External"/><Relationship Id="rId23" Type="http://schemas.openxmlformats.org/officeDocument/2006/relationships/hyperlink" Target="https://ds03.infourok.ru/uploads/ex/115c/0004f35b-010508dd/hello_html_7e0ccbaf.png" TargetMode="External"/><Relationship Id="rId28" Type="http://schemas.openxmlformats.org/officeDocument/2006/relationships/hyperlink" Target="http://pngimg.com/upload/kiwi_PNG4029.png" TargetMode="External"/><Relationship Id="rId36" Type="http://schemas.openxmlformats.org/officeDocument/2006/relationships/hyperlink" Target="http://socgidmo.ru/uploaded/image/articles/2/5.jpg" TargetMode="External"/><Relationship Id="rId10" Type="http://schemas.openxmlformats.org/officeDocument/2006/relationships/hyperlink" Target="http://vitamingid.ru/vitamin-s/produkty-soderzhashhie-vitamin-s/" TargetMode="External"/><Relationship Id="rId19" Type="http://schemas.openxmlformats.org/officeDocument/2006/relationships/hyperlink" Target="http://rebus1.com/pictures/etc/direct.gif" TargetMode="External"/><Relationship Id="rId31" Type="http://schemas.openxmlformats.org/officeDocument/2006/relationships/hyperlink" Target="http://foodnetwork.sndimg.com/content/dam/images/food/fullset/2012/11/27/0/HEW_Dairy_s4x3.jpg" TargetMode="External"/><Relationship Id="rId4" Type="http://schemas.openxmlformats.org/officeDocument/2006/relationships/hyperlink" Target="https://infourok.ru/igraviktorina-o-pravilnom-pitanii-dlya-detey-starshego-doshkolnogo-vozrasta-314227.html" TargetMode="External"/><Relationship Id="rId9" Type="http://schemas.openxmlformats.org/officeDocument/2006/relationships/hyperlink" Target="http://mamaschool.ru/zagadki-i-otgadki/zagadki-pro-sveklu" TargetMode="External"/><Relationship Id="rId14" Type="http://schemas.openxmlformats.org/officeDocument/2006/relationships/hyperlink" Target="http://www.togur-school.tom.ru/pic/risunok1.png" TargetMode="External"/><Relationship Id="rId22" Type="http://schemas.openxmlformats.org/officeDocument/2006/relationships/hyperlink" Target="https://kak2z.ru/my_img/img/2016/04/24/ad3c8.png" TargetMode="External"/><Relationship Id="rId27" Type="http://schemas.openxmlformats.org/officeDocument/2006/relationships/hyperlink" Target="http://img-fotki.yandex.ru/get/6113/47407354.646/0_d7cc8_c06e5a37_orig.png" TargetMode="External"/><Relationship Id="rId30" Type="http://schemas.openxmlformats.org/officeDocument/2006/relationships/hyperlink" Target="http://www.playcast.ru/uploads/2016/08/26/19695280.png" TargetMode="External"/><Relationship Id="rId35" Type="http://schemas.openxmlformats.org/officeDocument/2006/relationships/hyperlink" Target="http://kenzo-resto.ru/media/cache/bd/e8/bde820fd48e00be866b823c472559f97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0.jpeg"/><Relationship Id="rId9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8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91680" y="6237312"/>
            <a:ext cx="1606332" cy="360040"/>
          </a:xfrm>
          <a:prstGeom prst="rect">
            <a:avLst/>
          </a:prstGeom>
        </p:spPr>
      </p:pic>
      <p:pic>
        <p:nvPicPr>
          <p:cNvPr id="4" name="Рисунок 3" descr="Рисунок19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084168" y="6237312"/>
            <a:ext cx="2700300" cy="360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476672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Интерактивная игра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204864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«Секреты </a:t>
            </a:r>
          </a:p>
          <a:p>
            <a:r>
              <a:rPr lang="ru-RU" sz="6600" b="1" dirty="0">
                <a:solidFill>
                  <a:srgbClr val="C00000"/>
                </a:solidFill>
              </a:rPr>
              <a:t>з</a:t>
            </a:r>
            <a:r>
              <a:rPr lang="ru-RU" sz="6600" b="1" dirty="0" smtClean="0">
                <a:solidFill>
                  <a:srgbClr val="C00000"/>
                </a:solidFill>
              </a:rPr>
              <a:t>дорового  питания»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9852" y="5974145"/>
            <a:ext cx="3240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Тыква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120266"/>
            <a:ext cx="5472608" cy="48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Она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похожа на арбуз,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Другой совсем, однако, вкус,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Как и </a:t>
            </a: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зелёный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кабачок,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Подставит солнцу свой бочок,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Скорей торопится, </a:t>
            </a: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растёт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И, как </a:t>
            </a: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придёт её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черёд,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Мы этой барыне с гряды,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Крикнем «ура» на все лады.</a:t>
            </a:r>
            <a:endParaRPr lang="ru-RU" sz="27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804248" y="126876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74370" y="4808917"/>
            <a:ext cx="6192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Сладкий красный перец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67744" y="1268760"/>
            <a:ext cx="5040560" cy="33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Видишь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, конус непонятный,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А на вкус такой приятный.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Красный, жёлтый и зелёный,</a:t>
            </a:r>
          </a:p>
          <a:p>
            <a:pPr>
              <a:spcBef>
                <a:spcPct val="20000"/>
              </a:spcBef>
            </a:pP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Витамина С здесь много!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804248" y="126876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23728" y="4843072"/>
            <a:ext cx="4968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Свёкла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364898"/>
            <a:ext cx="5572358" cy="376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В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ней сладости больше, чем в апельсинах.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А сколько полезных в ней витаминов!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Любит за это её весь народ –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Вкусный бордовый тот корнеплод.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092280" y="126876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311352" y="4988283"/>
            <a:ext cx="3960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Витамин </a:t>
            </a: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Д</a:t>
            </a:r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74071" y="1882666"/>
            <a:ext cx="41044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Какой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витамин получает человек, загорая на солнышке?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ВИТАМИННЫЙ БЛИЦ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220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209947"/>
            <a:ext cx="2699792" cy="24105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96" y="2343180"/>
            <a:ext cx="1953103" cy="189359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87624" y="3351513"/>
            <a:ext cx="60486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Georgia" pitchFamily="18" charset="0"/>
              </a:rPr>
              <a:t>Шиповник, </a:t>
            </a:r>
          </a:p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Georgia" pitchFamily="18" charset="0"/>
              </a:rPr>
              <a:t>перец красный сладкий, </a:t>
            </a:r>
          </a:p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Georgia" pitchFamily="18" charset="0"/>
              </a:rPr>
              <a:t>облепиха, </a:t>
            </a:r>
          </a:p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Georgia" pitchFamily="18" charset="0"/>
              </a:rPr>
              <a:t>смородина чёрная, киви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07704" y="1628800"/>
            <a:ext cx="46085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В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каких продуктах содержится витамин 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С в наибольшем количестве?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ВИТАМИННЫЙ БЛИЦ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6216" y="1268760"/>
            <a:ext cx="1656184" cy="304612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017091" y="5413616"/>
            <a:ext cx="6931572" cy="1136617"/>
            <a:chOff x="1017091" y="5413616"/>
            <a:chExt cx="6931572" cy="113661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956000">
              <a:off x="4071158" y="5417898"/>
              <a:ext cx="769477" cy="1128053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091" y="5550219"/>
              <a:ext cx="914402" cy="85039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7557" y="5441162"/>
              <a:ext cx="936104" cy="1081527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9440" y="5413616"/>
              <a:ext cx="1175924" cy="113661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4359" y="5457894"/>
              <a:ext cx="1014304" cy="1048059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55576" y="3043291"/>
            <a:ext cx="64087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Яйца</a:t>
            </a: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, орехи, молочные продукты, растительные масла</a:t>
            </a:r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47664" y="1715376"/>
            <a:ext cx="48245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В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каких продуктах содержится витамин Е?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ВИТАМИННЫЙ БЛИЦ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11560" y="5140577"/>
            <a:ext cx="7445066" cy="1494374"/>
            <a:chOff x="611560" y="5140577"/>
            <a:chExt cx="7445066" cy="149437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60" y="5439373"/>
              <a:ext cx="1584176" cy="101981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1760" y="5360612"/>
              <a:ext cx="1401591" cy="1177336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1366" y="5140577"/>
              <a:ext cx="1991908" cy="14943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0403" y="5171426"/>
              <a:ext cx="2026223" cy="13665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974510" y="4460643"/>
            <a:ext cx="4536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Витамин </a:t>
            </a: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А</a:t>
            </a:r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18526" y="2099325"/>
            <a:ext cx="42484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Какой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витамин называется «витамином роста»? 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6216" y="139098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ВИТАМИННЫЙ БЛИЦ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30676" y="2206436"/>
            <a:ext cx="4968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В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каких продуктах содержится витамин 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ВИТАМИННЫЙ БЛИЦ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932" y="1052736"/>
            <a:ext cx="6892194" cy="4824535"/>
          </a:xfrm>
          <a:prstGeom prst="rect">
            <a:avLst/>
          </a:prstGeom>
          <a:ln w="28575">
            <a:solidFill>
              <a:srgbClr val="88323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3990714"/>
            <a:ext cx="1660203" cy="262976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69747" y="3749198"/>
            <a:ext cx="4608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Каша «Дружба»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942161"/>
            <a:ext cx="46085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называется каша, сваренная из смеси нескольких круп?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РАДОСТЬ НАША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95529"/>
            <a:ext cx="2100350" cy="2224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907704" y="3749198"/>
            <a:ext cx="4464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Овсяную кашу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30095" y="2314769"/>
            <a:ext cx="47421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Какую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кашу называют кашей красоты?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РАДОСТЬ НАША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95529"/>
            <a:ext cx="2100350" cy="2224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Рисунок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54" y="0"/>
            <a:ext cx="9121688" cy="6858000"/>
          </a:xfrm>
          <a:prstGeom prst="rect">
            <a:avLst/>
          </a:prstGeom>
        </p:spPr>
      </p:pic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6408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8416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0482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2490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24440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36408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08416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80482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52490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24440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36408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08416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0482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52490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824440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36408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08416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804820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596336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824440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36503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08511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877198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597278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824535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1979712" y="2132856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Молочные реки</a:t>
            </a:r>
            <a:endParaRPr lang="ru-RU" sz="2000" b="1" cap="all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1979712" y="4293096"/>
            <a:ext cx="2951559" cy="503039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Каша – радость </a:t>
            </a:r>
          </a:p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наша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1979712" y="2852936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979712" y="3573016"/>
            <a:ext cx="2951559" cy="503039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Витаминный блиц </a:t>
            </a: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7740352" y="6381328"/>
            <a:ext cx="1152128" cy="300800"/>
          </a:xfrm>
          <a:prstGeom prst="rect">
            <a:avLst/>
          </a:prstGeom>
        </p:spPr>
      </p:pic>
      <p:pic>
        <p:nvPicPr>
          <p:cNvPr id="55298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0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79912" y="1268760"/>
            <a:ext cx="2736304" cy="578044"/>
          </a:xfrm>
          <a:prstGeom prst="rect">
            <a:avLst/>
          </a:prstGeom>
          <a:noFill/>
        </p:spPr>
      </p:pic>
      <p:pic>
        <p:nvPicPr>
          <p:cNvPr id="37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1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779912" y="5844868"/>
            <a:ext cx="2880320" cy="608468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208" y="5133303"/>
            <a:ext cx="2340225" cy="1724697"/>
          </a:xfrm>
          <a:prstGeom prst="rect">
            <a:avLst/>
          </a:prstGeom>
        </p:spPr>
      </p:pic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1979712" y="5013176"/>
            <a:ext cx="2951559" cy="50400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71881"/>
            <a:ext cx="2293618" cy="2204737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003110" y="118711"/>
            <a:ext cx="51845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«Секреты </a:t>
            </a: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здорового питания»</a:t>
            </a:r>
            <a:endParaRPr lang="ru-RU" sz="3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51794" y="3749198"/>
            <a:ext cx="4908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Кукурузная каша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47664" y="2204864"/>
            <a:ext cx="51125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Какая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каша улучшает состояние зубов и дёсен?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РАДОСТЬ НАША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95529"/>
            <a:ext cx="2100350" cy="2224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563718" y="3553044"/>
            <a:ext cx="4896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Перловую кашу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71730" y="2175600"/>
            <a:ext cx="4680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Какую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кашу называют «жемчужной»?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РАДОСТЬ НАША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95529"/>
            <a:ext cx="2100350" cy="2224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71889" y="4208612"/>
            <a:ext cx="475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Манная каша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75656" y="1628800"/>
            <a:ext cx="5328592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Какая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каша самая калорийная? 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Также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в этой каше присутствуют витамины В1, В2, минерал калий.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РАДОСТЬ НАША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95529"/>
            <a:ext cx="2100350" cy="2224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99792" y="4746934"/>
            <a:ext cx="3701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Морс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47664" y="1452995"/>
            <a:ext cx="540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называется освежающий напиток, смесь воды и соков из ягод или фруктов с добавлением мёда или сахара?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04" y="3861048"/>
            <a:ext cx="2088232" cy="2626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47764" y="3356992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Компот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07704" y="1988840"/>
            <a:ext cx="48245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Какой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напиток обычно варят из 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сухофруктов?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948" y="4144180"/>
            <a:ext cx="4242048" cy="2476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99792" y="4930700"/>
            <a:ext cx="36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Кисель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244796"/>
            <a:ext cx="51845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называется сладкий десертный желеобразный напиток, приготовленный из свежих и сушеных фруктов и ягод, фруктово-ягодных соков, сиропов, варенья?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15" y="4552951"/>
            <a:ext cx="3245346" cy="2164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835696" y="4933917"/>
            <a:ext cx="51125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Сбитень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27684" y="2068117"/>
            <a:ext cx="53285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Горячий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напиток из воды, мёда и пряностей, в состав которого входили лечебные травяные сборы, его пили на 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Руси?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94826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015716" y="3501008"/>
            <a:ext cx="475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Гранатовый сок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51720" y="2114853"/>
            <a:ext cx="4680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Какой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сок называют «королём витаминов»?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85020" y="4147339"/>
            <a:ext cx="2613920" cy="250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76672"/>
            <a:ext cx="6624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1104310"/>
            <a:ext cx="727280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dirty="0">
                <a:solidFill>
                  <a:srgbClr val="000000"/>
                </a:solidFill>
                <a:latin typeface="Arial"/>
              </a:rPr>
              <a:t>Автор шаблона для презентации -  Ранько Елена Алексеевна, учитель начальных классов  МАОУ лицей №21  г. Иваново   Сайт: </a:t>
            </a:r>
            <a:r>
              <a:rPr lang="en-US" altLang="ru-RU" sz="1000" b="1" dirty="0">
                <a:solidFill>
                  <a:srgbClr val="000000"/>
                </a:solidFill>
                <a:latin typeface="Arial"/>
                <a:hlinkClick r:id="rId3"/>
              </a:rPr>
              <a:t>http://easyen.ru/load/nachalnykh/igra/interaktivnaja_igra_samyj_umnyj/217-1-0-7664</a:t>
            </a:r>
            <a:endParaRPr lang="ru-RU" altLang="ru-RU" sz="1000" b="1" dirty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dirty="0" smtClean="0">
                <a:solidFill>
                  <a:srgbClr val="000000"/>
                </a:solidFill>
                <a:latin typeface="Arial"/>
              </a:rPr>
              <a:t>Вопросы </a:t>
            </a:r>
            <a:r>
              <a:rPr lang="ru-RU" altLang="ru-RU" sz="1000" b="1" dirty="0">
                <a:solidFill>
                  <a:srgbClr val="000000"/>
                </a:solidFill>
                <a:latin typeface="Arial"/>
              </a:rPr>
              <a:t>для игры</a:t>
            </a:r>
            <a:r>
              <a:rPr lang="ru-RU" altLang="ru-RU" sz="1000" b="1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000" b="1" dirty="0">
                <a:solidFill>
                  <a:srgbClr val="000000"/>
                </a:solidFill>
                <a:latin typeface="Arial"/>
                <a:hlinkClick r:id="rId4"/>
              </a:rPr>
              <a:t>https://</a:t>
            </a:r>
            <a:r>
              <a:rPr lang="en-US" altLang="ru-RU" sz="1000" b="1" dirty="0" smtClean="0">
                <a:solidFill>
                  <a:srgbClr val="000000"/>
                </a:solidFill>
                <a:latin typeface="Arial"/>
                <a:hlinkClick r:id="rId4"/>
              </a:rPr>
              <a:t>infourok.ru/igraviktorina-o-pravilnom-pitanii-dlya-detey-starshego-doshkolnogo-vozrasta-314227.html</a:t>
            </a:r>
            <a:endParaRPr lang="ru-RU" altLang="ru-RU" sz="10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dirty="0" smtClean="0">
                <a:solidFill>
                  <a:srgbClr val="000000"/>
                </a:solidFill>
                <a:latin typeface="Arial"/>
              </a:rPr>
              <a:t>Загадки:  </a:t>
            </a:r>
            <a:r>
              <a:rPr lang="en-US" altLang="ru-RU" sz="1000" b="1" dirty="0">
                <a:solidFill>
                  <a:srgbClr val="000000"/>
                </a:solidFill>
                <a:latin typeface="Arial"/>
                <a:hlinkClick r:id="rId5"/>
              </a:rPr>
              <a:t>http://</a:t>
            </a:r>
            <a:r>
              <a:rPr lang="en-US" altLang="ru-RU" sz="1000" b="1" dirty="0" smtClean="0">
                <a:solidFill>
                  <a:srgbClr val="000000"/>
                </a:solidFill>
                <a:latin typeface="Arial"/>
                <a:hlinkClick r:id="rId5"/>
              </a:rPr>
              <a:t>kidwelcome.ru/zagadki-dlya-detei/pro-morkov</a:t>
            </a:r>
            <a:endParaRPr lang="ru-RU" altLang="ru-RU" sz="10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1000" b="1" dirty="0" smtClean="0">
                <a:solidFill>
                  <a:srgbClr val="000000"/>
                </a:solidFill>
                <a:latin typeface="Arial"/>
              </a:rPr>
              <a:t>                 </a:t>
            </a:r>
            <a:r>
              <a:rPr lang="en-US" altLang="ru-RU" sz="1000" b="1" dirty="0">
                <a:solidFill>
                  <a:srgbClr val="000000"/>
                </a:solidFill>
                <a:latin typeface="Arial"/>
                <a:hlinkClick r:id="rId6"/>
              </a:rPr>
              <a:t>http://</a:t>
            </a:r>
            <a:r>
              <a:rPr lang="en-US" altLang="ru-RU" sz="1000" b="1" dirty="0" smtClean="0">
                <a:solidFill>
                  <a:srgbClr val="000000"/>
                </a:solidFill>
                <a:latin typeface="Arial"/>
                <a:hlinkClick r:id="rId6"/>
              </a:rPr>
              <a:t>ucthat-v-skole.ru/biblioteka/zagadki/zagadki-pro-ovoshchi</a:t>
            </a:r>
            <a:endParaRPr lang="ru-RU" altLang="ru-RU" sz="10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1000" b="1" dirty="0" smtClean="0">
                <a:solidFill>
                  <a:srgbClr val="000000"/>
                </a:solidFill>
                <a:latin typeface="Arial"/>
              </a:rPr>
              <a:t>                 </a:t>
            </a:r>
            <a:r>
              <a:rPr lang="en-US" altLang="ru-RU" sz="1000" b="1" dirty="0">
                <a:solidFill>
                  <a:srgbClr val="000000"/>
                </a:solidFill>
                <a:latin typeface="Arial"/>
                <a:hlinkClick r:id="rId7"/>
              </a:rPr>
              <a:t>http://detskiychas.ru/zagadochki/zagadki-tykva</a:t>
            </a:r>
            <a:r>
              <a:rPr lang="en-US" altLang="ru-RU" sz="1000" b="1" dirty="0" smtClean="0">
                <a:solidFill>
                  <a:srgbClr val="000000"/>
                </a:solidFill>
                <a:latin typeface="Arial"/>
                <a:hlinkClick r:id="rId7"/>
              </a:rPr>
              <a:t>/</a:t>
            </a:r>
            <a:endParaRPr lang="ru-RU" altLang="ru-RU" sz="10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dirty="0" smtClean="0">
                <a:solidFill>
                  <a:srgbClr val="000000"/>
                </a:solidFill>
                <a:latin typeface="Arial"/>
              </a:rPr>
              <a:t>                  </a:t>
            </a:r>
            <a:r>
              <a:rPr lang="en-US" altLang="ru-RU" sz="1000" b="1" dirty="0">
                <a:solidFill>
                  <a:srgbClr val="000000"/>
                </a:solidFill>
                <a:latin typeface="Arial"/>
                <a:hlinkClick r:id="rId8"/>
              </a:rPr>
              <a:t>http://</a:t>
            </a:r>
            <a:r>
              <a:rPr lang="en-US" altLang="ru-RU" sz="1000" b="1" dirty="0" smtClean="0">
                <a:solidFill>
                  <a:srgbClr val="000000"/>
                </a:solidFill>
                <a:latin typeface="Arial"/>
                <a:hlinkClick r:id="rId8"/>
              </a:rPr>
              <a:t>detskiychas.ru/zagadochki/zagadki_pro_perez/</a:t>
            </a:r>
            <a:endParaRPr lang="ru-RU" altLang="ru-RU" sz="10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dirty="0" smtClean="0">
                <a:solidFill>
                  <a:srgbClr val="000000"/>
                </a:solidFill>
                <a:latin typeface="Arial"/>
              </a:rPr>
              <a:t>                  </a:t>
            </a:r>
            <a:r>
              <a:rPr lang="en-US" altLang="ru-RU" sz="1000" b="1" dirty="0" smtClean="0">
                <a:solidFill>
                  <a:srgbClr val="000000"/>
                </a:solidFill>
                <a:latin typeface="Arial"/>
                <a:hlinkClick r:id="rId9"/>
              </a:rPr>
              <a:t>http://mamaschool.ru/zagadki-i-otgadki/zagadki-pro-sveklu</a:t>
            </a:r>
            <a:endParaRPr lang="ru-RU" altLang="ru-RU" sz="10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dirty="0" smtClean="0">
                <a:solidFill>
                  <a:srgbClr val="000000"/>
                </a:solidFill>
                <a:latin typeface="Arial"/>
              </a:rPr>
              <a:t>Про витамины - </a:t>
            </a:r>
            <a:r>
              <a:rPr lang="en-US" altLang="ru-RU" sz="1000" b="1" dirty="0">
                <a:solidFill>
                  <a:srgbClr val="000000"/>
                </a:solidFill>
                <a:latin typeface="Arial"/>
                <a:hlinkClick r:id="rId10"/>
              </a:rPr>
              <a:t>http://vitamingid.ru/vitamin-s/produkty-soderzhashhie-vitamin-s</a:t>
            </a:r>
            <a:r>
              <a:rPr lang="en-US" altLang="ru-RU" sz="1000" b="1" dirty="0" smtClean="0">
                <a:solidFill>
                  <a:srgbClr val="000000"/>
                </a:solidFill>
                <a:latin typeface="Arial"/>
                <a:hlinkClick r:id="rId10"/>
              </a:rPr>
              <a:t>/</a:t>
            </a:r>
            <a:endParaRPr lang="ru-RU" altLang="ru-RU" sz="10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dirty="0" smtClean="0">
                <a:solidFill>
                  <a:srgbClr val="000000"/>
                </a:solidFill>
                <a:latin typeface="Arial"/>
              </a:rPr>
              <a:t>Про напитки: </a:t>
            </a:r>
            <a:r>
              <a:rPr lang="en-US" altLang="ru-RU" sz="1000" b="1" dirty="0">
                <a:solidFill>
                  <a:srgbClr val="000000"/>
                </a:solidFill>
                <a:latin typeface="Arial"/>
                <a:hlinkClick r:id="rId11"/>
              </a:rPr>
              <a:t>http://</a:t>
            </a:r>
            <a:r>
              <a:rPr lang="en-US" altLang="ru-RU" sz="1000" b="1" dirty="0" smtClean="0">
                <a:solidFill>
                  <a:srgbClr val="000000"/>
                </a:solidFill>
                <a:latin typeface="Arial"/>
                <a:hlinkClick r:id="rId11"/>
              </a:rPr>
              <a:t>www.velesenca.ru/publ/viktoriny_i_mini_viktoriny/mini_viktorina_napitki/2-1-0-178</a:t>
            </a:r>
            <a:endParaRPr lang="ru-RU" altLang="ru-RU" sz="10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dirty="0" smtClean="0">
                <a:solidFill>
                  <a:srgbClr val="000000"/>
                </a:solidFill>
                <a:latin typeface="Arial"/>
              </a:rPr>
              <a:t> Картинки: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1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12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12"/>
              </a:rPr>
              <a:t>www.playcast.ru/uploads/2016/10/18/20235637.png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2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13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13"/>
              </a:rPr>
              <a:t>healthsifu.com/wp-content/uploads/2014/03/fruit-and-veg.png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14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14"/>
              </a:rPr>
              <a:t>www.togur-school.tom.ru/pic/risunok1.png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3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15"/>
              </a:rPr>
              <a:t>http://secret-w.ru/wp-content/uploads/2016/06/%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15"/>
              </a:rPr>
              <a:t>D0%BA%D0%B5%D1%84%D0%B8%D1%80.png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4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16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16"/>
              </a:rPr>
              <a:t>img-fotki.yandex.ru/get/6102/47407354.539/0_c179a_75d5918b_orig.png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5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17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17"/>
              </a:rPr>
              <a:t>www.kolpinec.ru/upload/iblock/470/4704a4990c42226db6164cb7ded70d5a.jpg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6 слайд - 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18"/>
              </a:rPr>
              <a:t>http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18"/>
              </a:rPr>
              <a:t>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18"/>
              </a:rPr>
              <a:t>images.easyfreeclipart.com/1110/big-image-png-1110373.png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19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19"/>
              </a:rPr>
              <a:t>rebus1.com/pictures/etc/direct.gif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 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0"/>
              </a:rPr>
              <a:t>https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20"/>
              </a:rPr>
              <a:t>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0"/>
              </a:rPr>
              <a:t>img-fotki.yandex.ru/get/6301/36014149.9f/0_6e15c_8c508102_XL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7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21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1"/>
              </a:rPr>
              <a:t>hameleons.com/uploads/posts/2012-04/1334298999_3-baner.jpg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13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22"/>
              </a:rPr>
              <a:t>https://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2"/>
              </a:rPr>
              <a:t>kak2z.ru/my_img/img/2016/04/24/ad3c8.png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23"/>
              </a:rPr>
              <a:t>https://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3"/>
              </a:rPr>
              <a:t>ds03.infourok.ru/uploads/ex/115c/0004f35b-010508dd/hello_html_7e0ccbaf.png</a:t>
            </a:r>
            <a:endParaRPr lang="ru-RU" altLang="ru-RU" sz="800" b="1" dirty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14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24"/>
              </a:rPr>
              <a:t>https://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4"/>
              </a:rPr>
              <a:t>img-fotki.yandex.ru/get/11/200418627.e1/0_14e570_6a4e4839_M.png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25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5"/>
              </a:rPr>
              <a:t>www.hotelroomsearch.net/im/hotels/fr/paprika-13.png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 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6"/>
              </a:rPr>
              <a:t>http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26"/>
              </a:rPr>
              <a:t>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6"/>
              </a:rPr>
              <a:t>www.bynata.com/wp-content/uploads/2012/08/sea-buckthorn-stylized.png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27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7"/>
              </a:rPr>
              <a:t>img-fotki.yandex.ru/get/6113/47407354.646/0_d7cc8_c06e5a37_orig.png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28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8"/>
              </a:rPr>
              <a:t>pngimg.com/upload/kiwi_PNG4029.png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15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29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9"/>
              </a:rPr>
              <a:t>overgraph.ru/images/341282_kurinoe-yaico-png.jpg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30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30"/>
              </a:rPr>
              <a:t>www.playcast.ru/uploads/2016/08/26/19695280.png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31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31"/>
              </a:rPr>
              <a:t>foodnetwork.sndimg.com/content/dam/images/food/fullset/2012/11/27/0/HEW_Dairy_s4x3.jpg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32"/>
              </a:rPr>
              <a:t>http://marimama.ru/_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32"/>
              </a:rPr>
              <a:t>pu/35/47388516.jpg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17 слайд -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33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33"/>
              </a:rPr>
              <a:t>omaske.ru/wp-content/uploads/2016/07/vitaminy-ot-pryshchej-na-lice1.jpg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18 – 23 слайды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34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34"/>
              </a:rPr>
              <a:t>cdn-nus-1.pinme.ru/tumb/600/photo/14/36/14364151eb69cb70939a5017166d9e7e.png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23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35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35"/>
              </a:rPr>
              <a:t>kenzo-resto.ru/media/cache/bd/e8/bde820fd48e00be866b823c472559f97.jpg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24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36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36"/>
              </a:rPr>
              <a:t>socgidmo.ru/uploaded/image/articles/2/5.jpg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25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37"/>
              </a:rPr>
              <a:t>http://www.zozhnik.ru/wp-content/uploads/2016/11/%D0%BA%D0%B8%D1%81%D0%B5%D0%BB%D1%8C-2-%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37"/>
              </a:rPr>
              <a:t>D0%B7%D0%BE%D0%B6%D0%BD%D0%B8%D0%BA.jpg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27 слайд -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38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38"/>
              </a:rPr>
              <a:t>img1.21food.com/img/cj/2014/10/8/1412770522557213.jpg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03648" y="2942947"/>
            <a:ext cx="5544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Простокваша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628800"/>
            <a:ext cx="4608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Что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получается при скисании молока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МОЛОЧНЫЕ РЕКИ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9278"/>
            <a:ext cx="3098312" cy="3205561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2856239" y="4872660"/>
            <a:ext cx="779657" cy="572564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779912" y="3970584"/>
            <a:ext cx="4234073" cy="271010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Снабжает организм необходимыми витаминами и минералами.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Выводить токсины.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Прибавляет иммунитет.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Полезна </a:t>
            </a:r>
            <a:r>
              <a:rPr lang="ru-RU" sz="2000" b="1" dirty="0">
                <a:solidFill>
                  <a:srgbClr val="00153E"/>
                </a:solidFill>
              </a:rPr>
              <a:t>для </a:t>
            </a:r>
            <a:r>
              <a:rPr lang="ru-RU" sz="2000" b="1" dirty="0" smtClean="0">
                <a:solidFill>
                  <a:srgbClr val="00153E"/>
                </a:solidFill>
              </a:rPr>
              <a:t>спортсменов</a:t>
            </a:r>
            <a:r>
              <a:rPr lang="ru-RU" b="1" dirty="0" smtClean="0">
                <a:solidFill>
                  <a:srgbClr val="00153E"/>
                </a:solidFill>
              </a:rPr>
              <a:t>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153E"/>
              </a:solidFill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6216" y="1124744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83768" y="2862228"/>
            <a:ext cx="4032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Для роста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42484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Для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чего детям необходимо молоко?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МОЛОЧНЫЕ РЕКИ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606616"/>
            <a:ext cx="2160239" cy="3025652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2627784" y="4872660"/>
            <a:ext cx="779657" cy="572564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491880" y="3671248"/>
            <a:ext cx="4536504" cy="307012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Содержит все необходимые для человека вещества.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Идеально для растущего организма.</a:t>
            </a:r>
          </a:p>
          <a:p>
            <a:pPr algn="just"/>
            <a:r>
              <a:rPr lang="ru-RU" b="1" i="1" dirty="0" smtClean="0">
                <a:solidFill>
                  <a:srgbClr val="C00000"/>
                </a:solidFill>
              </a:rPr>
              <a:t>В древнем Египте, Греции, Риме молоко называли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«соком жизни», «источником здоровья».</a:t>
            </a:r>
            <a:endParaRPr lang="ru-RU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153E"/>
              </a:solidFill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0232" y="1174962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63688" y="2719953"/>
            <a:ext cx="475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Из сливок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40324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Из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чего получают сливочное масло?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МОЛОЧНЫЕ РЕКИ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189359"/>
            <a:ext cx="2268252" cy="2102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/>
          <p:cNvSpPr/>
          <p:nvPr/>
        </p:nvSpPr>
        <p:spPr>
          <a:xfrm>
            <a:off x="2555776" y="4872660"/>
            <a:ext cx="779657" cy="572564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443446" y="3503330"/>
            <a:ext cx="4570540" cy="317735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Полезно для кожи, волос, зрения, костной и мышечной ткани.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Богато</a:t>
            </a:r>
            <a:r>
              <a:rPr lang="ru-RU" sz="2000" b="1" dirty="0">
                <a:solidFill>
                  <a:srgbClr val="00153E"/>
                </a:solidFill>
              </a:rPr>
              <a:t> </a:t>
            </a:r>
            <a:r>
              <a:rPr lang="ru-RU" sz="2000" b="1" dirty="0" smtClean="0">
                <a:solidFill>
                  <a:srgbClr val="00153E"/>
                </a:solidFill>
              </a:rPr>
              <a:t>кальцием,   витаминами, необходимыми для строения клеток.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2200" y="126876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267744" y="5626114"/>
            <a:ext cx="41404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Мороженое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2280" y="153500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МОЛОЧНЫЕ РЕКИ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04" y="1988840"/>
            <a:ext cx="2916324" cy="2572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29" y="4740116"/>
            <a:ext cx="716783" cy="273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4522703"/>
            <a:ext cx="829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153E"/>
                </a:solidFill>
              </a:rPr>
              <a:t>+ </a:t>
            </a:r>
            <a:r>
              <a:rPr lang="ru-RU" sz="4000" b="1" dirty="0" smtClean="0">
                <a:solidFill>
                  <a:srgbClr val="00153E"/>
                </a:solidFill>
              </a:rPr>
              <a:t>О</a:t>
            </a:r>
            <a:endParaRPr lang="ru-RU" sz="4000" b="1" dirty="0">
              <a:solidFill>
                <a:srgbClr val="00153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800" y="1453239"/>
            <a:ext cx="3069464" cy="30694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85" y="4737593"/>
            <a:ext cx="716783" cy="2730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44108" y="4550957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153E"/>
                </a:solidFill>
              </a:rPr>
              <a:t>4 = Е</a:t>
            </a:r>
            <a:endParaRPr lang="ru-RU" sz="4400" b="1" dirty="0">
              <a:solidFill>
                <a:srgbClr val="00153E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27784" y="3286725"/>
            <a:ext cx="3240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Кумыс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340768"/>
            <a:ext cx="42484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называется кисломолочный напиток из кобыльего молока?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МОЛОЧНЫЕ РЕКИ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4063131"/>
            <a:ext cx="3191236" cy="231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/>
          <p:cNvSpPr/>
          <p:nvPr/>
        </p:nvSpPr>
        <p:spPr>
          <a:xfrm>
            <a:off x="3432303" y="4872660"/>
            <a:ext cx="779657" cy="572564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295564" y="3501008"/>
            <a:ext cx="3804828" cy="317735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153E"/>
                </a:solidFill>
              </a:rPr>
              <a:t>Л</a:t>
            </a:r>
            <a:r>
              <a:rPr lang="ru-RU" sz="2000" b="1" dirty="0" smtClean="0">
                <a:solidFill>
                  <a:srgbClr val="00153E"/>
                </a:solidFill>
              </a:rPr>
              <a:t>егко </a:t>
            </a:r>
            <a:r>
              <a:rPr lang="ru-RU" sz="2000" b="1" dirty="0">
                <a:solidFill>
                  <a:srgbClr val="00153E"/>
                </a:solidFill>
              </a:rPr>
              <a:t>усваивается организмом, насыщает его полезными </a:t>
            </a:r>
            <a:r>
              <a:rPr lang="ru-RU" sz="2000" b="1" dirty="0" smtClean="0">
                <a:solidFill>
                  <a:srgbClr val="00153E"/>
                </a:solidFill>
              </a:rPr>
              <a:t>веществами.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 Повышает </a:t>
            </a:r>
            <a:r>
              <a:rPr lang="ru-RU" sz="2000" b="1" dirty="0">
                <a:solidFill>
                  <a:srgbClr val="00153E"/>
                </a:solidFill>
              </a:rPr>
              <a:t>сопротивляемость организма инфекциям, </a:t>
            </a:r>
            <a:r>
              <a:rPr lang="ru-RU" sz="2000" b="1" dirty="0" smtClean="0">
                <a:solidFill>
                  <a:srgbClr val="00153E"/>
                </a:solidFill>
              </a:rPr>
              <a:t>укрепляет иммунитет.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2200" y="126876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763967" y="5337935"/>
            <a:ext cx="48402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Морковку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79712" y="1196752"/>
            <a:ext cx="49685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На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гряде она царица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И никто с ней не сравнится,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Кобальт, йод  и каротины,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Очень много витаминов.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Не нужна сноровка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Чтобы 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съесть …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788024" y="6097256"/>
            <a:ext cx="2808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Лук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25040" y="836712"/>
            <a:ext cx="5256584" cy="5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Уж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давно о </a:t>
            </a: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нём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не спорят -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Витаминов просто море,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Правда, он не виноват,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Что немножко горьковат.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Круглый год, зимой и летом,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В шубку </a:t>
            </a: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тёплую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одетый.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Раздеваем - горько плачем,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А раздеть нельзя иначе.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Догадался, юный друг?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Ну, конечно, это...</a:t>
            </a:r>
            <a:endParaRPr lang="ru-RU" sz="27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020272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909</Words>
  <Application>Microsoft Office PowerPoint</Application>
  <PresentationFormat>Экран (4:3)</PresentationFormat>
  <Paragraphs>243</Paragraphs>
  <Slides>28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Учетная запись Майкрософт</cp:lastModifiedBy>
  <cp:revision>53</cp:revision>
  <dcterms:created xsi:type="dcterms:W3CDTF">2014-01-06T16:00:12Z</dcterms:created>
  <dcterms:modified xsi:type="dcterms:W3CDTF">2025-02-25T16:18:10Z</dcterms:modified>
</cp:coreProperties>
</file>