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60"/>
  </p:notesMasterIdLst>
  <p:sldIdLst>
    <p:sldId id="256" r:id="rId2"/>
    <p:sldId id="313" r:id="rId3"/>
    <p:sldId id="262" r:id="rId4"/>
    <p:sldId id="295" r:id="rId5"/>
    <p:sldId id="267" r:id="rId6"/>
    <p:sldId id="293" r:id="rId7"/>
    <p:sldId id="294" r:id="rId8"/>
    <p:sldId id="270" r:id="rId9"/>
    <p:sldId id="272" r:id="rId10"/>
    <p:sldId id="296" r:id="rId11"/>
    <p:sldId id="297" r:id="rId12"/>
    <p:sldId id="298" r:id="rId13"/>
    <p:sldId id="299" r:id="rId14"/>
    <p:sldId id="273" r:id="rId15"/>
    <p:sldId id="274" r:id="rId16"/>
    <p:sldId id="275" r:id="rId17"/>
    <p:sldId id="276" r:id="rId18"/>
    <p:sldId id="281" r:id="rId19"/>
    <p:sldId id="282" r:id="rId20"/>
    <p:sldId id="277" r:id="rId21"/>
    <p:sldId id="301" r:id="rId22"/>
    <p:sldId id="302" r:id="rId23"/>
    <p:sldId id="303" r:id="rId24"/>
    <p:sldId id="304" r:id="rId25"/>
    <p:sldId id="316" r:id="rId26"/>
    <p:sldId id="305" r:id="rId27"/>
    <p:sldId id="278" r:id="rId28"/>
    <p:sldId id="283" r:id="rId29"/>
    <p:sldId id="284" r:id="rId30"/>
    <p:sldId id="307" r:id="rId31"/>
    <p:sldId id="308" r:id="rId32"/>
    <p:sldId id="309" r:id="rId33"/>
    <p:sldId id="310" r:id="rId34"/>
    <p:sldId id="311" r:id="rId35"/>
    <p:sldId id="322" r:id="rId36"/>
    <p:sldId id="285" r:id="rId37"/>
    <p:sldId id="286" r:id="rId38"/>
    <p:sldId id="314" r:id="rId39"/>
    <p:sldId id="312" r:id="rId40"/>
    <p:sldId id="288" r:id="rId41"/>
    <p:sldId id="289" r:id="rId42"/>
    <p:sldId id="290" r:id="rId43"/>
    <p:sldId id="280" r:id="rId44"/>
    <p:sldId id="320" r:id="rId45"/>
    <p:sldId id="321" r:id="rId46"/>
    <p:sldId id="315" r:id="rId47"/>
    <p:sldId id="317" r:id="rId48"/>
    <p:sldId id="318" r:id="rId49"/>
    <p:sldId id="319" r:id="rId50"/>
    <p:sldId id="323" r:id="rId51"/>
    <p:sldId id="324" r:id="rId52"/>
    <p:sldId id="292" r:id="rId53"/>
    <p:sldId id="291" r:id="rId54"/>
    <p:sldId id="325" r:id="rId55"/>
    <p:sldId id="326" r:id="rId56"/>
    <p:sldId id="327" r:id="rId57"/>
    <p:sldId id="328" r:id="rId58"/>
    <p:sldId id="329" r:id="rId59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19E2C-B98F-4F22-ABA7-F965800A035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74E29-C304-45D2-AD7B-4B28B9107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8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9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14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008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5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92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91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4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33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6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9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3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23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1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2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0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0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6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8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6FDCA7-A63B-4CB0-8D5D-C9E55797DB9D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971840-A5DB-4C37-A18E-C191AF557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obrazovaka.ru/okruzhayushhiy-mir" TargetMode="External"/><Relationship Id="rId7" Type="http://schemas.openxmlformats.org/officeDocument/2006/relationships/hyperlink" Target="https://interneturok.ru/book/okruj-mir/1-klass/okruzhayuschiy-mir-chast-1-1-klass-umk-perspektiva" TargetMode="External"/><Relationship Id="rId2" Type="http://schemas.openxmlformats.org/officeDocument/2006/relationships/hyperlink" Target="https://resh.edu.ru/subject/43/1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deouroki.net/video/okruzhayushchiy-mir/?ysclid=lbukuv77dg612715667" TargetMode="External"/><Relationship Id="rId5" Type="http://schemas.openxmlformats.org/officeDocument/2006/relationships/hyperlink" Target="https://iu.ru/video-lessons?predmet=okruzayushiy_mir&amp;ysclid=lbuksbywxb791199738" TargetMode="External"/><Relationship Id="rId4" Type="http://schemas.openxmlformats.org/officeDocument/2006/relationships/hyperlink" Target="https://easyen.ru/load/okruzhajushhij_mir/235?ysclid=lbukoz5mf1364321165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kupidonia.ru/all_testy/testy-po-uchebnikam-po-okruzhayuschemu-miru" TargetMode="External"/><Relationship Id="rId3" Type="http://schemas.openxmlformats.org/officeDocument/2006/relationships/hyperlink" Target="https://onlinetestpad.com/ru/tests/surrounding-world" TargetMode="External"/><Relationship Id="rId7" Type="http://schemas.openxmlformats.org/officeDocument/2006/relationships/hyperlink" Target="https://onlinedz.ru/subjects/surroundworld" TargetMode="External"/><Relationship Id="rId2" Type="http://schemas.openxmlformats.org/officeDocument/2006/relationships/hyperlink" Target="https://testedu.ru/test/okruzhayushhij-mir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brazovaka.ru/testy/po-okruzhayushhemu-miru" TargetMode="External"/><Relationship Id="rId5" Type="http://schemas.openxmlformats.org/officeDocument/2006/relationships/hyperlink" Target="https://videouroki.net/tests/okruzhayushchiy-mir/" TargetMode="External"/><Relationship Id="rId4" Type="http://schemas.openxmlformats.org/officeDocument/2006/relationships/hyperlink" Target="https://banktestov.ru/test/education/okrmi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866" y="780281"/>
            <a:ext cx="10445677" cy="310591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ПОДХОДЫ К ОРГАНИЗАЦИИ УЧЕБНО-ПОЗНАВАТЕЛЬНОЙ ДЕЯТЕЛЬНОСТИ ОБУЧАЮЩИХСЯ НАЧАЛЬНОЙ ШКОЛЫ ПО ИЗУЧЕНИЮ окружающего мира В СООТВЕТСТВИИ С ТРЕБОВАНИЯМИ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фгос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6100" y="4846797"/>
            <a:ext cx="9899799" cy="13715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СПИКЕР: Евдокимова людмила </a:t>
            </a:r>
            <a:r>
              <a:rPr lang="ru-RU" dirty="0" err="1">
                <a:solidFill>
                  <a:schemeClr val="tx1"/>
                </a:solidFill>
              </a:rPr>
              <a:t>михайловна</a:t>
            </a:r>
            <a:r>
              <a:rPr lang="ru-RU" dirty="0">
                <a:solidFill>
                  <a:schemeClr val="tx1"/>
                </a:solidFill>
              </a:rPr>
              <a:t>, учитель начальных классов МАОУ СОШ № 48 </a:t>
            </a:r>
            <a:r>
              <a:rPr lang="ru-RU" dirty="0" err="1">
                <a:solidFill>
                  <a:schemeClr val="tx1"/>
                </a:solidFill>
              </a:rPr>
              <a:t>г.екатеринбурга</a:t>
            </a:r>
            <a:r>
              <a:rPr lang="ru-RU" dirty="0">
                <a:solidFill>
                  <a:schemeClr val="tx1"/>
                </a:solidFill>
              </a:rPr>
              <a:t>, кандидат педагогических наук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11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2CB87-ADB9-4068-BE50-6BFCDAB4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0ED0F-27A7-BEEF-8D58-E011C94F8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4" t="23794" r="34346" b="28001"/>
          <a:stretch/>
        </p:blipFill>
        <p:spPr>
          <a:xfrm>
            <a:off x="211014" y="225082"/>
            <a:ext cx="11437035" cy="65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1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62474-9572-A441-27DC-E611634F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045D4-1411-C6AC-A844-0F7C94150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5" t="23589" r="34115" b="28000"/>
          <a:stretch/>
        </p:blipFill>
        <p:spPr>
          <a:xfrm>
            <a:off x="239149" y="109023"/>
            <a:ext cx="11718389" cy="65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3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1DDEF-7467-F8DD-3829-D1B9D9B8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A13F78-CAC3-7189-125C-0B0B53A37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5" t="24205" r="34577" b="28821"/>
          <a:stretch/>
        </p:blipFill>
        <p:spPr>
          <a:xfrm>
            <a:off x="0" y="156503"/>
            <a:ext cx="11648049" cy="65449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CDC09-4802-4C5D-94D0-88E04E39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4" y="3428999"/>
            <a:ext cx="875010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3722F-9DEB-6D4F-5067-FB80A65F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2110AC-77BB-1FE0-2AF7-A0B1E9968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3" t="23180" r="34115" b="29230"/>
          <a:stretch/>
        </p:blipFill>
        <p:spPr>
          <a:xfrm>
            <a:off x="182879" y="165294"/>
            <a:ext cx="11746523" cy="66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45" y="0"/>
            <a:ext cx="10364451" cy="159617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70C0"/>
                </a:solidFill>
              </a:rPr>
              <a:t>«</a:t>
            </a:r>
            <a:r>
              <a:rPr lang="ru-RU" altLang="ru-RU" dirty="0" err="1">
                <a:solidFill>
                  <a:srgbClr val="0070C0"/>
                </a:solidFill>
              </a:rPr>
              <a:t>Синквейн</a:t>
            </a:r>
            <a:r>
              <a:rPr lang="ru-RU" altLang="ru-RU" dirty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261170" y="1373519"/>
            <a:ext cx="4184034" cy="411096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1.Лёд</a:t>
            </a:r>
          </a:p>
          <a:p>
            <a:r>
              <a:rPr lang="ru-RU" sz="2800" dirty="0"/>
              <a:t>2.Твёрдый, холодный</a:t>
            </a:r>
          </a:p>
          <a:p>
            <a:r>
              <a:rPr lang="ru-RU" sz="2800" dirty="0"/>
              <a:t>Замерзает, скользкий, обжигает</a:t>
            </a:r>
          </a:p>
          <a:p>
            <a:r>
              <a:rPr lang="ru-RU" sz="2800" dirty="0"/>
              <a:t>Не может согреть руки</a:t>
            </a:r>
          </a:p>
          <a:p>
            <a:r>
              <a:rPr lang="ru-RU" sz="2800" dirty="0"/>
              <a:t>Зима</a:t>
            </a:r>
          </a:p>
        </p:txBody>
      </p:sp>
    </p:spTree>
    <p:extLst>
      <p:ext uri="{BB962C8B-B14F-4D97-AF65-F5344CB8AC3E}">
        <p14:creationId xmlns:p14="http://schemas.microsoft.com/office/powerpoint/2010/main" val="183066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7401" y="-177800"/>
            <a:ext cx="10364451" cy="1596177"/>
          </a:xfrm>
        </p:spPr>
        <p:txBody>
          <a:bodyPr/>
          <a:lstStyle/>
          <a:p>
            <a:pPr algn="r"/>
            <a:r>
              <a:rPr lang="ru-RU" altLang="ru-RU" b="1" dirty="0">
                <a:solidFill>
                  <a:srgbClr val="0070C0"/>
                </a:solidFill>
              </a:rPr>
              <a:t>Метод «Чтение с пометками</a:t>
            </a:r>
            <a:r>
              <a:rPr lang="ru-RU" altLang="ru-RU" dirty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2" y="2159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00" y="1270000"/>
            <a:ext cx="4084674" cy="1182727"/>
          </a:xfrm>
          <a:prstGeom prst="rect">
            <a:avLst/>
          </a:prstGeom>
        </p:spPr>
      </p:pic>
      <p:graphicFrame>
        <p:nvGraphicFramePr>
          <p:cNvPr id="5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797794"/>
              </p:ext>
            </p:extLst>
          </p:nvPr>
        </p:nvGraphicFramePr>
        <p:xfrm>
          <a:off x="979136" y="2324100"/>
          <a:ext cx="7993063" cy="4117974"/>
        </p:xfrm>
        <a:graphic>
          <a:graphicData uri="http://schemas.openxmlformats.org/drawingml/2006/table">
            <a:tbl>
              <a:tblPr/>
              <a:tblGrid>
                <a:gridCol w="5108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0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</a:t>
                      </a: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kumimoji="0" lang="ru-RU" alt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01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Столица - главный город страны</a:t>
                      </a:r>
                    </a:p>
                  </a:txBody>
                  <a:tcPr marL="92077" marR="92077" marT="46034" marB="460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1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столице России – Москве – работает  глава нашего государства – Президент России </a:t>
                      </a:r>
                    </a:p>
                  </a:txBody>
                  <a:tcPr marL="92077" marR="92077" marT="46034" marB="460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5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Москве работают Правительство России и Государственная дума </a:t>
                      </a:r>
                    </a:p>
                  </a:txBody>
                  <a:tcPr marL="92077" marR="92077" marT="46034" marB="460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3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Москве много достопримечательностей.</a:t>
                      </a:r>
                    </a:p>
                  </a:txBody>
                  <a:tcPr marL="92077" marR="92077" marT="46034" marB="460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077" marR="92077" marT="46034" marB="460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593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666" y="121174"/>
            <a:ext cx="8596668" cy="1320800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70C0"/>
                </a:solidFill>
              </a:rPr>
              <a:t>Метод «Займи позицию» (дебаты)</a:t>
            </a:r>
            <a:br>
              <a:rPr lang="ru-RU" altLang="ru-RU" dirty="0"/>
            </a:br>
            <a:endParaRPr lang="ru-RU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86531" y="991554"/>
            <a:ext cx="4501050" cy="42479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 группа «ЗА»</a:t>
            </a: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(кому нравится зима)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Зима укрывает землю пуховым одеялом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Деревьям дарит белые шапки и шубки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Хорошо развлекаться ребятам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Озимые спят под снегом, он защищает их от морозов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Можно кататься на санках и играть в снежки 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866132" y="1087699"/>
            <a:ext cx="4254377" cy="4355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 группа «ПРОТИВ»</a:t>
            </a: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(кому не нравится зима)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Заносит дороги и затрудняет движения транспорта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От тяжести снега ломаются ветви деревьев, рвутся провода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Увеличивается травматизм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Очень мерзнут руки и ноги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Птицам и животным трудно найти пищу</a:t>
            </a:r>
          </a:p>
          <a:p>
            <a:pPr eaLnBrk="1" hangingPunct="1">
              <a:spcBef>
                <a:spcPct val="50000"/>
              </a:spcBef>
              <a:defRPr/>
            </a:pPr>
            <a:endParaRPr lang="ru-RU" altLang="ru-RU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87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</a:rPr>
              <a:t>Пары и группы</a:t>
            </a:r>
            <a:br>
              <a:rPr lang="ru-RU" altLang="ru-RU" dirty="0"/>
            </a:br>
            <a:r>
              <a:rPr lang="ru-RU" altLang="ru-RU" sz="2700" dirty="0">
                <a:solidFill>
                  <a:srgbClr val="464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Этот метод даёт ученикам больше возможностей для участия и взаимодействия, позволяет каждому ребенку побывать в разной роли</a:t>
            </a: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7334" y="235358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800" dirty="0">
                <a:latin typeface="Arial" panose="020B0604020202020204" pitchFamily="34" charset="0"/>
              </a:rPr>
              <a:t>Группы могут быть постоянные и сменные, могут формироваться произвольно, по желанию учеников, но чаще всего планируя на уроке групповую работу, учитель заранее делит класс на группы, учитывая уровень учебных навыков, успехов учеников и характер межличностных отношений.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77" y="1924980"/>
            <a:ext cx="3042138" cy="46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7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564" y="140677"/>
            <a:ext cx="11114102" cy="1596177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«наборщики» или «сборщики» (на этапе мотивации и определения темы урока)</a:t>
            </a:r>
            <a:endParaRPr lang="ru-RU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0564" y="1561514"/>
            <a:ext cx="1139087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/>
              <a:t>Группе или паре  учащихся предлагается  из отдельных слов  собрать слова по теме урока, или из слова составить другие слова, относящиеся к теме.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«С мира по нитке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» (для обобщения, закрепления, повторения изученного материала)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Учащимся предлагается написать по 2-3 предложения по теме урока, затем, объединившись в пары , ребята  составляют рассказ , используя  написанные предложения. Получившиеся  рассказы представляют классу, выбирают  наиболее  полные и логически  завершённые.</a:t>
            </a:r>
          </a:p>
        </p:txBody>
      </p:sp>
    </p:spTree>
    <p:extLst>
      <p:ext uri="{BB962C8B-B14F-4D97-AF65-F5344CB8AC3E}">
        <p14:creationId xmlns:p14="http://schemas.microsoft.com/office/powerpoint/2010/main" val="3310662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5642" y="338922"/>
            <a:ext cx="11547490" cy="955431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/>
              <a:t>«Незаконченное предложение» 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(для выявления степени сформированности  определённого понятия )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9199" y="1384265"/>
            <a:ext cx="11097324" cy="4089470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Например, «Семья – это…», </a:t>
            </a:r>
          </a:p>
          <a:p>
            <a:r>
              <a:rPr lang="ru-RU" sz="2400" dirty="0"/>
              <a:t>«Бережно относиться к  природе, значит, …»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«Поиск соответствий»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При выполнении этого задания от учащихся  требуется определить  соответствие слова  или выражения  описанию, причём  это задание  рекомендуется  сделать  до того, как учащиеся  начнут знакомиться с трудными  текстами. Это  хорошее задание  для закрепления  смысла понятий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2BD32-95F7-2D2B-2D51-83A27F60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95" y="36088"/>
            <a:ext cx="10364451" cy="1596177"/>
          </a:xfrm>
        </p:spPr>
        <p:txBody>
          <a:bodyPr/>
          <a:lstStyle/>
          <a:p>
            <a:r>
              <a:rPr lang="ru-RU" dirty="0"/>
              <a:t>Познавательные универсальные учебные действия в соответствии с </a:t>
            </a:r>
            <a:r>
              <a:rPr lang="ru-RU" dirty="0" err="1"/>
              <a:t>фгос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CA92BB-6A64-858D-FEC5-10723834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78" y="1386587"/>
            <a:ext cx="11306360" cy="5197093"/>
          </a:xfrm>
        </p:spPr>
        <p:txBody>
          <a:bodyPr>
            <a:normAutofit fontScale="85000" lnSpcReduction="10000"/>
          </a:bodyPr>
          <a:lstStyle/>
          <a:p>
            <a:r>
              <a:rPr lang="ru-RU" sz="2100" dirty="0"/>
              <a:t>самостоятельно предполагать, какая информация нужна для решения учебной задачи;</a:t>
            </a:r>
          </a:p>
          <a:p>
            <a:r>
              <a:rPr lang="ru-RU" sz="2100" dirty="0"/>
              <a:t>отбирать необходимые для решения учебной задачи источники информации среди предложенных учителем словарей, энциклопедий, справочников;</a:t>
            </a:r>
          </a:p>
          <a:p>
            <a:r>
              <a:rPr lang="ru-RU" sz="2100" dirty="0"/>
              <a:t>добывать новые знания: извлекать информацию, представленную в разных формах (текст, таблица, схема, иллюстрация и др.);</a:t>
            </a:r>
          </a:p>
          <a:p>
            <a:r>
              <a:rPr lang="ru-RU" sz="2100" dirty="0"/>
              <a:t>перерабатывать полученную информацию: сравнивать и группировать факты и явления; определять причины явлений, событий, делать выводы на основе обобщения знаний;</a:t>
            </a:r>
          </a:p>
          <a:p>
            <a:r>
              <a:rPr lang="ru-RU" sz="2100" dirty="0"/>
              <a:t>преобразовывать информацию из одной формы в другую: составлять простой план учебно-научного текста и самому представлять информацию в виде текста, таблицы, схемы.</a:t>
            </a:r>
          </a:p>
          <a:p>
            <a:pPr marL="0" indent="0" algn="ctr">
              <a:buNone/>
            </a:pPr>
            <a:endParaRPr lang="ru-RU" sz="3800" dirty="0"/>
          </a:p>
          <a:p>
            <a:pPr marL="0" indent="0" algn="ctr">
              <a:buNone/>
            </a:pPr>
            <a:r>
              <a:rPr lang="ru-RU" sz="3800" dirty="0"/>
              <a:t>Познавательную деятельность сначала нужно организовать, а уже потом только развивать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57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32611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70C0"/>
                </a:solidFill>
              </a:rPr>
              <a:t>«Микрофон»</a:t>
            </a:r>
            <a:br>
              <a:rPr lang="ru-RU" altLang="ru-RU" b="1" dirty="0">
                <a:solidFill>
                  <a:srgbClr val="0070C0"/>
                </a:solidFill>
              </a:rPr>
            </a:br>
            <a:r>
              <a:rPr lang="ru-RU" altLang="ru-RU" b="1" dirty="0">
                <a:solidFill>
                  <a:srgbClr val="0070C0"/>
                </a:solidFill>
              </a:rPr>
              <a:t>применяется при итоговой рефлексии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69" y="2124440"/>
            <a:ext cx="18335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0942" y="2215851"/>
            <a:ext cx="25170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запомнилось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39750" y="3789363"/>
            <a:ext cx="2447925" cy="1373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было самым интересным?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641844" y="5616454"/>
            <a:ext cx="5975350" cy="946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 чем бы ты рассказал своим родителям или друзьям?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08240" y="2261401"/>
            <a:ext cx="2879725" cy="946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понравилось?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572132" y="3915875"/>
            <a:ext cx="2736850" cy="1373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Где эти знания пригодятся в жизни?</a:t>
            </a:r>
          </a:p>
        </p:txBody>
      </p:sp>
    </p:spTree>
    <p:extLst>
      <p:ext uri="{BB962C8B-B14F-4D97-AF65-F5344CB8AC3E}">
        <p14:creationId xmlns:p14="http://schemas.microsoft.com/office/powerpoint/2010/main" val="13146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BAAEE-BC8D-6C1E-0C16-297700DA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DB498-7905-AD44-46CE-5BE4BFEC8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1" y="0"/>
            <a:ext cx="1160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FF8BB-DA41-3A61-74A3-614747AC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64AA1F-9008-EA20-AC38-06EA5C39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1" y="165295"/>
            <a:ext cx="11846268" cy="65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1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4F284-2DDF-3838-5AAB-27F061FD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1BF9A-125E-4FA7-7D2C-EB733DB1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74337"/>
            <a:ext cx="11802794" cy="65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3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C4DD-1BDB-34E0-59F8-16D33DFA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F154B4-066A-7944-F3A2-EE584DE8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" y="151227"/>
            <a:ext cx="12066663" cy="65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927BB-CB38-40F6-8DF8-0F1C1239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53ADD-288D-40F4-9477-FA06D58E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744"/>
            <a:ext cx="8731348" cy="6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3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A4CE8-B715-536B-3130-CE063075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6978EC-D8D4-39D4-DB82-A144969A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1" y="158261"/>
            <a:ext cx="11902539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70C0"/>
                </a:solidFill>
              </a:rPr>
              <a:t>« Общий галдёж»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303" y="1422905"/>
            <a:ext cx="11111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</a:pPr>
            <a:r>
              <a:rPr lang="ru-RU" altLang="ru-RU" sz="2700" dirty="0">
                <a:solidFill>
                  <a:prstClr val="black"/>
                </a:solidFill>
                <a:latin typeface="Lucida Sans Unicode"/>
              </a:rPr>
              <a:t>Приём, применяемый для смены темпа урока, своеобразная </a:t>
            </a:r>
            <a:r>
              <a:rPr lang="ru-RU" altLang="ru-RU" sz="2700" dirty="0" err="1">
                <a:solidFill>
                  <a:prstClr val="black"/>
                </a:solidFill>
                <a:latin typeface="Lucida Sans Unicode"/>
              </a:rPr>
              <a:t>физминутка</a:t>
            </a:r>
            <a:r>
              <a:rPr lang="ru-RU" altLang="ru-RU" sz="2700" dirty="0">
                <a:solidFill>
                  <a:prstClr val="black"/>
                </a:solidFill>
                <a:latin typeface="Lucida Sans Unicode"/>
              </a:rPr>
              <a:t>, возможность общения в парах или группах, когда каждый вслух высказывает свое мнение и видение по теме урока.</a:t>
            </a:r>
          </a:p>
        </p:txBody>
      </p:sp>
    </p:spTree>
    <p:extLst>
      <p:ext uri="{BB962C8B-B14F-4D97-AF65-F5344CB8AC3E}">
        <p14:creationId xmlns:p14="http://schemas.microsoft.com/office/powerpoint/2010/main" val="291138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AAC09-E215-8A2F-3B68-5231D325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Игровая технология Включает: •  обучающие игры; •  интеллектуально-развивающие игры; •  дидактические и ролевые игры; •  игры, развивающие внимание, память, наблюдательность; •  игры – соревнования. ">
            <a:extLst>
              <a:ext uri="{FF2B5EF4-FFF2-40B4-BE49-F238E27FC236}">
                <a16:creationId xmlns:a16="http://schemas.microsoft.com/office/drawing/2014/main" id="{C7519A15-CEA8-0CEF-6002-CA231F3E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5" y="172329"/>
            <a:ext cx="10550770" cy="65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433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6AB28-59E7-A0D8-0468-F1897786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Игра «Что изменилось?» при изучении темы «Времена года» проверить умение замечать происходящие изменения, проявлять наблюдательность, фантазию, творчество. Предлагаю детям поспорить на тему: «Кто главнее?» Ребята спорят и даже создаются команды болельщиков, например команды «Зима «и «Лето». Игра «Кто это?» При изучении темы «Животные» развивать умение детей составлять характеристику животного, выделять особенности его внешнего вида и характера. А потом проводим игру «Изобрази животное» А ребята должны угадать , какое животное изобразил их товарищ. Игра «Типография» В игре участвуют две команды. Каждому игроку дается карточка с одной из букв: А В Г Е И К Л Н О П Р С Ц Ч Я. Карточка с буквой прикрепляется на грудь. Ведущий читает загадку, а ребята, отгадав ее, стараются быстро встать в ряд так, чтобы можно было прочитать слово-отгадку. Очко достается команде, которая быстрее составит слово. Побеждает команда, набравшая большее число очков. ">
            <a:extLst>
              <a:ext uri="{FF2B5EF4-FFF2-40B4-BE49-F238E27FC236}">
                <a16:creationId xmlns:a16="http://schemas.microsoft.com/office/drawing/2014/main" id="{B7678C4E-B051-B2C4-096C-63BFD640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" y="156503"/>
            <a:ext cx="11540198" cy="6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8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54AAE05-F274-4805-ABF6-71E4DBA5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324D4-0B57-4120-91CE-4B52EA06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4" y="228401"/>
            <a:ext cx="11638934" cy="655574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AA9A2D0-9D32-471A-B661-2718CE1185A4}"/>
              </a:ext>
            </a:extLst>
          </p:cNvPr>
          <p:cNvSpPr/>
          <p:nvPr/>
        </p:nvSpPr>
        <p:spPr>
          <a:xfrm>
            <a:off x="8356209" y="1743426"/>
            <a:ext cx="3348111" cy="9425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78E8-9A86-42C3-B332-32D4F841BE45}"/>
              </a:ext>
            </a:extLst>
          </p:cNvPr>
          <p:cNvSpPr txBox="1"/>
          <p:nvPr/>
        </p:nvSpPr>
        <p:spPr>
          <a:xfrm>
            <a:off x="8276756" y="1797725"/>
            <a:ext cx="359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Технология критического мышления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612E1D76-B961-4A16-943D-415054A42A51}"/>
              </a:ext>
            </a:extLst>
          </p:cNvPr>
          <p:cNvSpPr/>
          <p:nvPr/>
        </p:nvSpPr>
        <p:spPr>
          <a:xfrm rot="20172483">
            <a:off x="6246057" y="2922635"/>
            <a:ext cx="2335237" cy="50643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D5BC93F-A9AF-44C8-8CE9-69C3B62CE4A3}"/>
              </a:ext>
            </a:extLst>
          </p:cNvPr>
          <p:cNvSpPr/>
          <p:nvPr/>
        </p:nvSpPr>
        <p:spPr>
          <a:xfrm>
            <a:off x="487680" y="1741955"/>
            <a:ext cx="3348111" cy="9425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73FAC-76AD-42C7-B0C7-A0C500B057C2}"/>
              </a:ext>
            </a:extLst>
          </p:cNvPr>
          <p:cNvSpPr txBox="1"/>
          <p:nvPr/>
        </p:nvSpPr>
        <p:spPr>
          <a:xfrm>
            <a:off x="701040" y="1960043"/>
            <a:ext cx="359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КЕЙС- технологии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BA0D20-E880-4C3D-8B3E-55F4EAB9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92422">
            <a:off x="3740421" y="2600017"/>
            <a:ext cx="2206943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0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0FDFA-31FF-5B60-C253-2941D9EE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72A51-9030-3B34-9759-9666121B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" y="135401"/>
            <a:ext cx="11767625" cy="65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7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20E7A-2576-B674-5809-FCC8C5FF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4B7AD-4C65-1610-D0EC-EE67E78E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" y="177605"/>
            <a:ext cx="11598812" cy="64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0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493C5-BEDA-7EEC-082D-9AE8F9988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935D43-3A7A-B72C-5544-C6A22A1D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2" y="121333"/>
            <a:ext cx="11711353" cy="65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79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EF269-451C-5B65-C35E-377D4B66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D3BCF2-7008-CDE1-5F81-2DF5F317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" y="121333"/>
            <a:ext cx="11711353" cy="65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CDEBA-7661-B0F7-AEC3-C9835E2A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5C7746-CD28-CD63-420A-47D1238E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" y="-1"/>
            <a:ext cx="11837964" cy="6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18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131E7-B159-40DE-A810-FF1FE98BB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76" y="-140677"/>
            <a:ext cx="10364451" cy="1596177"/>
          </a:xfrm>
        </p:spPr>
        <p:txBody>
          <a:bodyPr/>
          <a:lstStyle/>
          <a:p>
            <a:r>
              <a:rPr lang="ru-RU" dirty="0"/>
              <a:t>Квест-игра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80D3C-E268-4F86-8B04-93C1A5CF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2941399"/>
            <a:ext cx="2563905" cy="1812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5B51B-D84B-463F-972E-94734BF39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6" y="175846"/>
            <a:ext cx="3132406" cy="2349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CF0866-97FD-4AEB-8D96-EC7A9BB5F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6" y="1096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0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F8E3B-0D24-FC7D-D4B1-3F4F601B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D45DE-C5B5-E7B5-D1E8-4A2E10AF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6" y="242666"/>
            <a:ext cx="11483927" cy="64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F16DA-ED7D-260F-218D-1DFAC3FD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28C747-926C-9D80-CBA0-0808DE2C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7" y="2219"/>
            <a:ext cx="5155194" cy="38663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C338F-083C-A3E3-CE28-4B5376A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802" y="1817703"/>
            <a:ext cx="6582526" cy="49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01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543DA-1713-C12B-7447-5AC4C30C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ru-RU" dirty="0"/>
              <a:t>Сайты с уроками по окружающему миру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BA191-832D-8936-D724-BD12E94DF766}"/>
              </a:ext>
            </a:extLst>
          </p:cNvPr>
          <p:cNvSpPr txBox="1"/>
          <p:nvPr/>
        </p:nvSpPr>
        <p:spPr>
          <a:xfrm>
            <a:off x="479063" y="1497632"/>
            <a:ext cx="112338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Окружающий мир - 1 класс - Российская электронная школа (resh.edu.ru)</a:t>
            </a:r>
            <a:endParaRPr lang="ru-RU" dirty="0"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>
                <a:hlinkClick r:id="rId3"/>
              </a:rPr>
              <a:t>https://obrazovaka.ru/okruzhayushhiy-mir</a:t>
            </a:r>
            <a:endParaRPr lang="ru-RU" dirty="0"/>
          </a:p>
          <a:p>
            <a:endParaRPr lang="ru-RU" dirty="0">
              <a:hlinkClick r:id="rId4"/>
            </a:endParaRPr>
          </a:p>
          <a:p>
            <a:r>
              <a:rPr lang="ru-RU" dirty="0">
                <a:hlinkClick r:id="rId4"/>
              </a:rPr>
              <a:t>Окружающий мир - Учительский Портал (easyen.ru)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5"/>
              </a:rPr>
              <a:t>Окружающий мир - Бесплатные видеоуроки от проекта «</a:t>
            </a:r>
            <a:r>
              <a:rPr lang="ru-RU" dirty="0" err="1">
                <a:hlinkClick r:id="rId5"/>
              </a:rPr>
              <a:t>Инфоурок</a:t>
            </a:r>
            <a:r>
              <a:rPr lang="ru-RU" dirty="0">
                <a:hlinkClick r:id="rId5"/>
              </a:rPr>
              <a:t>» (iu.ru)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6"/>
              </a:rPr>
              <a:t>Видеоуроки и конспекты по окружающему миру (videouroki.net)</a:t>
            </a:r>
            <a:endParaRPr lang="ru-RU" dirty="0"/>
          </a:p>
          <a:p>
            <a:endParaRPr lang="ru-RU" dirty="0"/>
          </a:p>
          <a:p>
            <a:r>
              <a:rPr lang="ru-RU" dirty="0">
                <a:hlinkClick r:id="rId7"/>
              </a:rPr>
              <a:t>Окружающий мир 1 класс Плешаков А.А. часть 1 (interneturok.ru)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09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84A03-E3C6-59A4-9F6F-65928769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65" y="0"/>
            <a:ext cx="10364451" cy="1596177"/>
          </a:xfrm>
        </p:spPr>
        <p:txBody>
          <a:bodyPr/>
          <a:lstStyle/>
          <a:p>
            <a:r>
              <a:rPr lang="ru-RU" dirty="0"/>
              <a:t>Тесты онлайн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FFB0-9A97-F486-AE11-BCC16FE1D81D}"/>
              </a:ext>
            </a:extLst>
          </p:cNvPr>
          <p:cNvSpPr txBox="1"/>
          <p:nvPr/>
        </p:nvSpPr>
        <p:spPr>
          <a:xfrm>
            <a:off x="677333" y="1561068"/>
            <a:ext cx="98870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https://testedu.ru/test/okruzhayushhij-mir/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https://onlinetestpad.com/ru/tests/surrounding-world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https://banktestov.ru/test/education/okrmir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5"/>
              </a:rPr>
              <a:t>https://videouroki.net/tests/okruzhayushchiy-mir/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6"/>
              </a:rPr>
              <a:t>https://obrazovaka.ru/testy/po-okruzhayushhemu-miru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7"/>
              </a:rPr>
              <a:t>https://onlinedz.ru/subjects/surroundworld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8"/>
              </a:rPr>
              <a:t>https://kupidonia.ru/all_testy/testy-po-uchebnikam-po-okruzhayuschemu-miru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67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B963B-4980-954B-D39E-2812B2B0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21408-5511-D859-579E-B9FB62373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8" t="23180" r="33769" b="29025"/>
          <a:stretch/>
        </p:blipFill>
        <p:spPr>
          <a:xfrm>
            <a:off x="365760" y="156347"/>
            <a:ext cx="11324492" cy="6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74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9E7DA-8153-55C7-4FA6-310A0615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Метод проектного обучения Ценность: •  принятие самостоятельных решений; •  поиск нестандартных, оригинальных решений; •  способность привлечь, заинтересовать выбранной темой окружающих; •  раскрытие индивидуального потенциала. ">
            <a:extLst>
              <a:ext uri="{FF2B5EF4-FFF2-40B4-BE49-F238E27FC236}">
                <a16:creationId xmlns:a16="http://schemas.microsoft.com/office/drawing/2014/main" id="{E62C47E4-CE19-ACE6-BA5C-B5636C27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" y="214532"/>
            <a:ext cx="11638671" cy="64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73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D67F0-8389-B421-5E92-929182B6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C04285F-F3F4-D65F-A386-F61208D8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9" y="201636"/>
            <a:ext cx="3824879" cy="278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309AFB-5736-42FE-BB8E-B23FD89D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37" y="3119307"/>
            <a:ext cx="3732389" cy="25685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161509-8AB4-43BD-BFED-70C63FDB1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003" y="201635"/>
            <a:ext cx="4171073" cy="27807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E8BB6-A8C5-4EA2-8579-901A7105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501" y="3119307"/>
            <a:ext cx="4067175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9EACCD-F994-4189-A500-C8F15EE2F4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69" r="30102" b="24251"/>
          <a:stretch/>
        </p:blipFill>
        <p:spPr>
          <a:xfrm>
            <a:off x="8520721" y="201635"/>
            <a:ext cx="3598994" cy="2232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4F8DAD-34C8-4E13-BAF1-C47289D02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076" y="3359044"/>
            <a:ext cx="3620016" cy="25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7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1C031-5C8E-2E03-3189-71398A09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AEDB2-B7AD-51AC-5C67-946F1AC7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2" y="172329"/>
            <a:ext cx="11709009" cy="6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9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EF9E3-D644-48E0-99B6-CB999619A3E2}"/>
              </a:ext>
            </a:extLst>
          </p:cNvPr>
          <p:cNvSpPr txBox="1"/>
          <p:nvPr/>
        </p:nvSpPr>
        <p:spPr>
          <a:xfrm>
            <a:off x="221565" y="180092"/>
            <a:ext cx="116937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 качестве проблемной ситуации:</a:t>
            </a:r>
          </a:p>
          <a:p>
            <a:pPr algn="ctr"/>
            <a:endParaRPr lang="ru-RU" sz="4000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проблемные задачи с недостающими, избыточными, противоречивыми данными, с заведомо допущенными ошибками;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поиск истины (способа, приема, правила решения);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различные точки зрения на один и тот же вопрос;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противоречия практической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164430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6B9A5-ABA1-4A5D-9A77-102DF2EF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51" y="-154744"/>
            <a:ext cx="10364451" cy="1596177"/>
          </a:xfrm>
        </p:spPr>
        <p:txBody>
          <a:bodyPr/>
          <a:lstStyle/>
          <a:p>
            <a:r>
              <a:rPr lang="ru-RU" dirty="0"/>
              <a:t>Виды проблемных ситуаций: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35AB3-B410-45EE-8BF2-59D82C0BBFC7}"/>
              </a:ext>
            </a:extLst>
          </p:cNvPr>
          <p:cNvSpPr txBox="1"/>
          <p:nvPr/>
        </p:nvSpPr>
        <p:spPr>
          <a:xfrm>
            <a:off x="112540" y="1129331"/>
            <a:ext cx="117605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Ситуация неожиданности.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Данные ситуации создаются, когда учащиеся знакомятся с материалом, вызывающим удивление, поражающим своей необычностью.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Ситуация неопределённости. 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Они возникают, когда учащимся предлагаются задания с данными, не достаточными или избыточными для получения однозначного ответа.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Ситуация конфликта.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Данная ситуация возникает при наличии противоречий. Причём противоречия могут быть разных типов: между практически достигнутым результатом или известным фактом и недостаточностью знаний для его теоретического обоснования; между жизненным опытом учащихся, их бытовыми понятиями и представлениями и научными знаниями.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Ситуация опровержения.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Они создаются, когда учащимся предлагается доказать несостоятельность какого-либо предположения, идеи, вывода на основе всестороннего анализа.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Ситуация предположения.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 Данные ситуации создаются, когда требуется доказать справедливость какого-то предположения или предполагается существование какого-либо явления или закона, расходящегося с полученными ранее знаниями.</a:t>
            </a:r>
          </a:p>
        </p:txBody>
      </p:sp>
    </p:spTree>
    <p:extLst>
      <p:ext uri="{BB962C8B-B14F-4D97-AF65-F5344CB8AC3E}">
        <p14:creationId xmlns:p14="http://schemas.microsoft.com/office/powerpoint/2010/main" val="2899571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C8AA98-4BB4-47A2-9FDE-182A1C3652DF}"/>
              </a:ext>
            </a:extLst>
          </p:cNvPr>
          <p:cNvSpPr txBox="1"/>
          <p:nvPr/>
        </p:nvSpPr>
        <p:spPr>
          <a:xfrm>
            <a:off x="201637" y="345895"/>
            <a:ext cx="117887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1. Проблемные ситуации с недостающими данными.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«Какое полезное ископаемое используется для получения тепла? (не хватает знания об агрегатном состоянии вещества: жидкое (нефть), твердое (каменный уголь), газообразное (природный газ)».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«Я загадала орган пищеварения. Какой?» (Не хватает знаний о функции этого органа и его местоположении в организме.)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«Растение очень высокое. Что это: дерево, куст или трава?» (Не хватает знаний о количестве и характере ствола.)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2. Проблемные ситуации, возникающие из-за противоречия между достигнутым результатом выполненного задания и отсутствием у учащихся теоретического обоснования.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 качестве примера, можно привести измерение учащимися пульса в спокойном состоянии и после физической нагрузки. Результатом этого задания будет факт увеличения количества ударов в минуту и отсутствие теоретических знаний для обоснования этого факта.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3. Проблемные ситуации, возникающие при незнании способа решения</a:t>
            </a:r>
            <a:b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задачи.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«Человек обжегся. Что ему делать?», «Вы сломали руку. Ваши действия?».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PT Sans" panose="020B0503020203020204" pitchFamily="34" charset="-52"/>
              </a:rPr>
              <a:t>4. Проблемные вопросы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Что приблизит наступление осени: затяжные летние дожди или положение солнца на небосклоне?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По каким признакам птичка-незнакомка, пролетая над полем и огородом, приняла осень за весну?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Верно ли такое утверждение: если осеннее похолодание не изменяет цвет зелёных и узких листьев ивы, значит, она – хвойное растение?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3997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9E104-2775-42E7-93B6-F2476CF9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EBA69-7AD4-4596-9FD7-858DB294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81" y="237244"/>
            <a:ext cx="11457618" cy="64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23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3FBC0-A3F4-4925-B4DC-7C14735B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FE115-BFC1-4D91-BB64-1301E256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0" y="251311"/>
            <a:ext cx="11432610" cy="64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8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6399C-6C1C-478D-86A0-E055502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58025-3ED7-47E9-8569-9E36CBFE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45" y="307582"/>
            <a:ext cx="11407600" cy="64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8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E4CB2-2861-4874-B490-FCF7ED6F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3D191-7803-4AD4-97B0-CB5EBE2A2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76" y="185443"/>
            <a:ext cx="11532647" cy="64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70611"/>
            <a:ext cx="10364451" cy="159617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900" b="1" dirty="0">
                <a:solidFill>
                  <a:srgbClr val="00B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Интерактивные приемы технологии критического мышления. </a:t>
            </a:r>
            <a:br>
              <a:rPr lang="ru-RU" altLang="ru-RU" sz="2900" b="1" dirty="0">
                <a:solidFill>
                  <a:srgbClr val="00B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</a:br>
            <a:r>
              <a:rPr lang="ru-RU" altLang="ru-RU" sz="2900" b="1" dirty="0">
                <a:solidFill>
                  <a:srgbClr val="00B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Цель – обработка и  преобразование информации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044098"/>
            <a:ext cx="10600891" cy="4110962"/>
          </a:xfrm>
        </p:spPr>
        <p:txBody>
          <a:bodyPr>
            <a:noAutofit/>
          </a:bodyPr>
          <a:lstStyle/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«Мозговая атака»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«Ассоциативный куст» (кластер)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Предугадывание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Lucida Sans Unicode"/>
              </a:rPr>
              <a:t>Синквейн</a:t>
            </a:r>
            <a:endParaRPr lang="ru-RU" altLang="ru-RU" sz="2400" dirty="0">
              <a:solidFill>
                <a:prstClr val="black"/>
              </a:solidFill>
              <a:latin typeface="Lucida Sans Unicode"/>
            </a:endParaRP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Предвидение «Незаконченное предложение»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«Микрофон»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«Пресс»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«Займи позицию»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«Ты мне – я тебе»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Чтение с остановками и пометками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«Общий галдеж»</a:t>
            </a:r>
          </a:p>
          <a:p>
            <a:pPr marL="365125" lvl="0" indent="-255588" defTabSz="914400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anose="05040102010807070707" pitchFamily="18" charset="2"/>
              <a:buChar char=""/>
            </a:pP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«Ромашка </a:t>
            </a:r>
            <a:r>
              <a:rPr lang="ru-RU" altLang="ru-RU" sz="2400" dirty="0" err="1">
                <a:solidFill>
                  <a:prstClr val="black"/>
                </a:solidFill>
                <a:latin typeface="Lucida Sans Unicode"/>
              </a:rPr>
              <a:t>блума</a:t>
            </a:r>
            <a:r>
              <a:rPr lang="ru-RU" altLang="ru-RU" sz="2400" dirty="0">
                <a:solidFill>
                  <a:prstClr val="black"/>
                </a:solidFill>
                <a:latin typeface="Lucida Sans Unicode"/>
              </a:rPr>
              <a:t>», «толстые и тонкие вопросы»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2419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B07F37-80FE-4844-AE65-E538C0C4A734}"/>
              </a:ext>
            </a:extLst>
          </p:cNvPr>
          <p:cNvSpPr txBox="1"/>
          <p:nvPr/>
        </p:nvSpPr>
        <p:spPr>
          <a:xfrm>
            <a:off x="349347" y="288450"/>
            <a:ext cx="1149330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Кейс «Календарь овощевода» </a:t>
            </a:r>
          </a:p>
          <a:p>
            <a:r>
              <a:rPr lang="ru-RU" sz="2400" dirty="0"/>
              <a:t>Цель кейса: проверить умение выбирать нужную информацию, анализировать, делать выводы при заполнении календаря овощевода. </a:t>
            </a:r>
          </a:p>
          <a:p>
            <a:r>
              <a:rPr lang="ru-RU" sz="2400" dirty="0"/>
              <a:t>Планируемый результат: использовать взаимосвязи между живой и неживой природой, обнаруживать взаимосвязи в живой природе для объяснения бережного отношения к ней, составлять на основе текста календарь овощевода. </a:t>
            </a:r>
          </a:p>
          <a:p>
            <a:endParaRPr lang="ru-RU" sz="2400" dirty="0"/>
          </a:p>
          <a:p>
            <a:r>
              <a:rPr lang="ru-RU" sz="2400" dirty="0"/>
              <a:t>Степан много лет выращивает чудо-растение. Без него не сваришь борща, не сделаешь летний салат, осенью из него заготавливают вкусный сок, делают </a:t>
            </a:r>
            <a:r>
              <a:rPr lang="ru-RU" sz="2400" dirty="0" err="1"/>
              <a:t>борщевые</a:t>
            </a:r>
            <a:r>
              <a:rPr lang="ru-RU" sz="2400" dirty="0"/>
              <a:t> заправки, томатный соус, консервируют. А плоды у него круглые, красные или розовые. В них кладезь витаминов! Чтобы получить урожай в начале августа, надо посеять семена уже в марте. Через месяц необходимо растения пикировать, а в начале июня высадить в грунт. За месяц до появления плодов нужно вносить удобрения. Задание: угадай растение, составь календарь овощевода для Степана.</a:t>
            </a:r>
          </a:p>
        </p:txBody>
      </p:sp>
    </p:spTree>
    <p:extLst>
      <p:ext uri="{BB962C8B-B14F-4D97-AF65-F5344CB8AC3E}">
        <p14:creationId xmlns:p14="http://schemas.microsoft.com/office/powerpoint/2010/main" val="467824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FC6F5-8A5F-46DA-BD1F-9223D985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63" y="393434"/>
            <a:ext cx="10364451" cy="1596177"/>
          </a:xfrm>
        </p:spPr>
        <p:txBody>
          <a:bodyPr/>
          <a:lstStyle/>
          <a:p>
            <a:r>
              <a:rPr lang="ru-RU" dirty="0"/>
              <a:t>Рабочая тетрадь по окружающему миру «Кейс-задания «Познай мир вокруг себя»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711433-0295-4B43-AA6A-E07C13F2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00" y="2306185"/>
            <a:ext cx="2262020" cy="22456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EB6B1B-9611-4D0E-9590-F9C8321C0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" t="13333" b="15282"/>
          <a:stretch/>
        </p:blipFill>
        <p:spPr>
          <a:xfrm>
            <a:off x="5373857" y="1772528"/>
            <a:ext cx="3010779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7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5EB7A-F3E1-2A33-4D5B-FB517BC4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Экологическое образование Включает: •  теоретические знания о природе; •  практическую связь с природой; •  воспитание экологического мышления; •  воспитание добрых чувств и культуры поведения в природе. ">
            <a:extLst>
              <a:ext uri="{FF2B5EF4-FFF2-40B4-BE49-F238E27FC236}">
                <a16:creationId xmlns:a16="http://schemas.microsoft.com/office/drawing/2014/main" id="{16612AEE-CBC5-89A6-879F-7BE2217E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71307"/>
            <a:ext cx="11863754" cy="66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69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4B4AC-EE6C-47C1-1D1F-D1D174582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Краеведение Основная цель работы:  сближение программного материала с краеведческим с целью формирования у обучающихся общечеловеческих ценностей, представлений о целостности мира природы, общества и человека в них. ">
            <a:extLst>
              <a:ext uri="{FF2B5EF4-FFF2-40B4-BE49-F238E27FC236}">
                <a16:creationId xmlns:a16="http://schemas.microsoft.com/office/drawing/2014/main" id="{BB61C86B-28DB-3E03-0ABD-F6AB1F36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" y="71306"/>
            <a:ext cx="11610535" cy="65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71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06DBB-85E5-4A0C-81F6-DEC1FBB4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96486"/>
            <a:ext cx="10364451" cy="1596177"/>
          </a:xfrm>
        </p:spPr>
        <p:txBody>
          <a:bodyPr/>
          <a:lstStyle/>
          <a:p>
            <a:r>
              <a:rPr lang="ru-RU" dirty="0"/>
              <a:t>Работа с картой и контурной картой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D760A-C1CC-4B6E-A97F-FA69D45E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38422"/>
            <a:ext cx="5791200" cy="4343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4882C-5712-43EA-9BB6-DF44CEF0A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327" y="1973784"/>
            <a:ext cx="5511873" cy="327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66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8957-8CDC-4003-ACFE-A65D5D40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27" y="126147"/>
            <a:ext cx="10364451" cy="1596177"/>
          </a:xfrm>
        </p:spPr>
        <p:txBody>
          <a:bodyPr/>
          <a:lstStyle/>
          <a:p>
            <a:r>
              <a:rPr lang="ru-RU" dirty="0"/>
              <a:t>Опытно-экспериментальная работа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4A1128-5FBF-4D02-8E8F-6BA80D9E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1" y="1315792"/>
            <a:ext cx="7221415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4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604EE-81CE-4285-9610-7EF33F74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441B8-86A1-42BA-9111-86A9F15D4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0"/>
            <a:ext cx="10607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94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FE233-0BD6-4BDC-856E-7322C168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63" y="0"/>
            <a:ext cx="10364451" cy="1596177"/>
          </a:xfrm>
        </p:spPr>
        <p:txBody>
          <a:bodyPr/>
          <a:lstStyle/>
          <a:p>
            <a:r>
              <a:rPr lang="ru-RU" dirty="0"/>
              <a:t>Межпредметные связи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766D0-26E9-4E5F-9A16-D2446791D838}"/>
              </a:ext>
            </a:extLst>
          </p:cNvPr>
          <p:cNvSpPr txBox="1"/>
          <p:nvPr/>
        </p:nvSpPr>
        <p:spPr>
          <a:xfrm>
            <a:off x="464234" y="1476170"/>
            <a:ext cx="11183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Литературное чтение – стихи и проза о красоте природы, объектах и явлениях природы, живых существ</a:t>
            </a:r>
          </a:p>
          <a:p>
            <a:pPr marL="342900" indent="-342900">
              <a:buAutoNum type="arabicPeriod"/>
            </a:pPr>
            <a:r>
              <a:rPr lang="ru-RU" sz="2400" dirty="0"/>
              <a:t>Музыка – музыкальные произведения о природе, циклы «Времена года» </a:t>
            </a:r>
            <a:r>
              <a:rPr lang="ru-RU" sz="2400" dirty="0" err="1"/>
              <a:t>П.И.Чайковский</a:t>
            </a:r>
            <a:r>
              <a:rPr lang="ru-RU" sz="2400" dirty="0"/>
              <a:t>, Вивальди и др., пение песен о походах, дружбе, семье, Родине.</a:t>
            </a:r>
          </a:p>
          <a:p>
            <a:pPr marL="342900" indent="-342900">
              <a:buAutoNum type="arabicPeriod"/>
            </a:pPr>
            <a:r>
              <a:rPr lang="ru-RU" sz="2400" dirty="0"/>
              <a:t>Математика – вычисления масштаба, траекторий движения, расчет пути и др.</a:t>
            </a:r>
          </a:p>
          <a:p>
            <a:pPr marL="342900" indent="-342900">
              <a:buAutoNum type="arabicPeriod"/>
            </a:pPr>
            <a:r>
              <a:rPr lang="ru-RU" sz="2400" dirty="0"/>
              <a:t>Изобразительное искусство – рисование, работа с произведениями искусства великих художников.</a:t>
            </a:r>
          </a:p>
          <a:p>
            <a:pPr marL="342900" indent="-342900">
              <a:buAutoNum type="arabicPeriod"/>
            </a:pPr>
            <a:r>
              <a:rPr lang="ru-RU" sz="2400" dirty="0"/>
              <a:t>Русский язык – работа над лексическим значением слов, этимологией слов, фразеологизмами, пословицами, поговорками.</a:t>
            </a:r>
          </a:p>
        </p:txBody>
      </p:sp>
    </p:spTree>
    <p:extLst>
      <p:ext uri="{BB962C8B-B14F-4D97-AF65-F5344CB8AC3E}">
        <p14:creationId xmlns:p14="http://schemas.microsoft.com/office/powerpoint/2010/main" val="3583533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5F50D-367E-44CD-8BFB-36139EE5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418"/>
            <a:ext cx="10364451" cy="1596177"/>
          </a:xfrm>
        </p:spPr>
        <p:txBody>
          <a:bodyPr/>
          <a:lstStyle/>
          <a:p>
            <a:r>
              <a:rPr lang="ru-RU" dirty="0"/>
              <a:t>Главный подход – интерес, любовь и опыт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8ACEE-7962-417B-9C7D-1D36DF32CD1F}"/>
              </a:ext>
            </a:extLst>
          </p:cNvPr>
          <p:cNvSpPr txBox="1"/>
          <p:nvPr/>
        </p:nvSpPr>
        <p:spPr>
          <a:xfrm>
            <a:off x="685800" y="2103009"/>
            <a:ext cx="108215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Научиться можно только тому, что любишь.</a:t>
            </a:r>
          </a:p>
          <a:p>
            <a:r>
              <a:rPr lang="ru-RU" sz="4000" dirty="0"/>
              <a:t>И. Гёте</a:t>
            </a:r>
          </a:p>
          <a:p>
            <a:endParaRPr lang="ru-RU" sz="4000" dirty="0"/>
          </a:p>
          <a:p>
            <a:r>
              <a:rPr lang="ru-RU" sz="4000" dirty="0"/>
              <a:t>Опыт — вот учитель жизни вечной.</a:t>
            </a:r>
          </a:p>
          <a:p>
            <a:r>
              <a:rPr lang="ru-RU" sz="4000" dirty="0"/>
              <a:t>И. Гёте</a:t>
            </a:r>
          </a:p>
        </p:txBody>
      </p:sp>
    </p:spTree>
    <p:extLst>
      <p:ext uri="{BB962C8B-B14F-4D97-AF65-F5344CB8AC3E}">
        <p14:creationId xmlns:p14="http://schemas.microsoft.com/office/powerpoint/2010/main" val="133271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62E75-8937-CA5F-9DAF-B2E9711A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5A5371-414A-6290-4039-40A934E3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1" t="22769" r="33885" b="29436"/>
          <a:stretch/>
        </p:blipFill>
        <p:spPr>
          <a:xfrm>
            <a:off x="211016" y="151228"/>
            <a:ext cx="11788726" cy="65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8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982B9-CEB3-6889-F0BF-0956C12D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7A73A-0D32-9813-531D-2AA34B451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2" t="23180" r="34115" b="28410"/>
          <a:stretch/>
        </p:blipFill>
        <p:spPr>
          <a:xfrm>
            <a:off x="229772" y="152280"/>
            <a:ext cx="11732456" cy="65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76250"/>
            <a:ext cx="7772400" cy="1276350"/>
          </a:xfrm>
        </p:spPr>
        <p:txBody>
          <a:bodyPr/>
          <a:lstStyle/>
          <a:p>
            <a:pPr algn="ctr">
              <a:defRPr/>
            </a:pPr>
            <a:r>
              <a:rPr lang="ru-RU" altLang="ru-RU" dirty="0">
                <a:solidFill>
                  <a:srgbClr val="0070C0"/>
                </a:solidFill>
              </a:rPr>
              <a:t>«Ассоциативный куст» </a:t>
            </a:r>
            <a:br>
              <a:rPr lang="ru-RU" altLang="ru-RU" dirty="0"/>
            </a:br>
            <a:r>
              <a:rPr lang="ru-RU" alt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venture" pitchFamily="2" charset="0"/>
              </a:rPr>
              <a:t>Тема «Что такое Родина?»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727575" y="3429001"/>
            <a:ext cx="2520950" cy="519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Россия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208213" y="1844676"/>
            <a:ext cx="1511300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ru-RU" alt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208214" y="1989138"/>
            <a:ext cx="1366837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987551" y="2370138"/>
            <a:ext cx="1827213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матрешка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8462928" y="2852738"/>
            <a:ext cx="992259" cy="5238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гимн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4465639" y="2205038"/>
            <a:ext cx="1400175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Москва</a:t>
            </a: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9231548" y="3789363"/>
            <a:ext cx="936154" cy="5238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герб</a:t>
            </a: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 rot="10800000" flipV="1">
            <a:off x="1703388" y="2927932"/>
            <a:ext cx="2305050" cy="1816524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defRPr/>
            </a:pPr>
            <a:endParaRPr lang="ru-RU" altLang="ru-RU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Ромашка</a:t>
            </a:r>
          </a:p>
          <a:p>
            <a:pPr algn="ctr" eaLnBrk="1" hangingPunct="1">
              <a:defRPr/>
            </a:pPr>
            <a:endParaRPr lang="ru-RU" altLang="ru-RU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endParaRPr lang="ru-RU" altLang="ru-RU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2309814" y="5516564"/>
            <a:ext cx="4714875" cy="9540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Дом           Свердловская </a:t>
            </a:r>
          </a:p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область </a:t>
            </a:r>
          </a:p>
        </p:txBody>
      </p:sp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7391400" y="5516563"/>
            <a:ext cx="142875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береза</a:t>
            </a:r>
            <a:r>
              <a:rPr lang="ru-RU" altLang="ru-RU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87055" name="Rectangle 15"/>
          <p:cNvSpPr>
            <a:spLocks noChangeArrowheads="1"/>
          </p:cNvSpPr>
          <p:nvPr/>
        </p:nvSpPr>
        <p:spPr bwMode="auto">
          <a:xfrm>
            <a:off x="6600825" y="2205038"/>
            <a:ext cx="19431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флаг</a:t>
            </a: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 flipH="1" flipV="1">
            <a:off x="3575050" y="2708275"/>
            <a:ext cx="1081088" cy="649288"/>
          </a:xfrm>
          <a:prstGeom prst="line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H="1" flipV="1">
            <a:off x="4943476" y="2636839"/>
            <a:ext cx="144463" cy="7207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58" name="Line 18"/>
          <p:cNvSpPr>
            <a:spLocks noChangeShapeType="1"/>
          </p:cNvSpPr>
          <p:nvPr/>
        </p:nvSpPr>
        <p:spPr bwMode="auto">
          <a:xfrm flipH="1" flipV="1">
            <a:off x="3719513" y="2997200"/>
            <a:ext cx="1008062" cy="6477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H="1" flipV="1">
            <a:off x="3792539" y="3644900"/>
            <a:ext cx="790575" cy="71438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>
            <a:off x="7319964" y="3860801"/>
            <a:ext cx="1800225" cy="2889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2" name="Line 22"/>
          <p:cNvSpPr>
            <a:spLocks noChangeShapeType="1"/>
          </p:cNvSpPr>
          <p:nvPr/>
        </p:nvSpPr>
        <p:spPr bwMode="auto">
          <a:xfrm flipV="1">
            <a:off x="7248526" y="3141663"/>
            <a:ext cx="1223963" cy="6477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3" name="Line 23"/>
          <p:cNvSpPr>
            <a:spLocks noChangeShapeType="1"/>
          </p:cNvSpPr>
          <p:nvPr/>
        </p:nvSpPr>
        <p:spPr bwMode="auto">
          <a:xfrm flipV="1">
            <a:off x="7032626" y="2708275"/>
            <a:ext cx="144463" cy="649288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>
            <a:off x="6888163" y="4005263"/>
            <a:ext cx="1655762" cy="576262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5" name="Line 25"/>
          <p:cNvSpPr>
            <a:spLocks noChangeShapeType="1"/>
          </p:cNvSpPr>
          <p:nvPr/>
        </p:nvSpPr>
        <p:spPr bwMode="auto">
          <a:xfrm>
            <a:off x="6456363" y="4005263"/>
            <a:ext cx="1079500" cy="15113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>
            <a:off x="5664200" y="4005264"/>
            <a:ext cx="287338" cy="15843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7" name="Line 27"/>
          <p:cNvSpPr>
            <a:spLocks noChangeShapeType="1"/>
          </p:cNvSpPr>
          <p:nvPr/>
        </p:nvSpPr>
        <p:spPr bwMode="auto">
          <a:xfrm flipH="1">
            <a:off x="3648075" y="4076701"/>
            <a:ext cx="1295400" cy="13684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967664" y="4652963"/>
            <a:ext cx="2376487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медведь</a:t>
            </a:r>
          </a:p>
        </p:txBody>
      </p:sp>
    </p:spTree>
    <p:extLst>
      <p:ext uri="{BB962C8B-B14F-4D97-AF65-F5344CB8AC3E}">
        <p14:creationId xmlns:p14="http://schemas.microsoft.com/office/powerpoint/2010/main" val="22729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433473" y="293080"/>
            <a:ext cx="8596668" cy="1320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dventure" pitchFamily="2" charset="0"/>
              </a:rPr>
              <a:t>Тема «Что мы знаем о Москве?»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727575" y="3429001"/>
            <a:ext cx="2520950" cy="5191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МОСКВА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208213" y="1844676"/>
            <a:ext cx="1511300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ru-RU" altLang="ru-RU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2208214" y="1989138"/>
            <a:ext cx="1366837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731964" y="2370139"/>
            <a:ext cx="2935287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Спасская башня</a:t>
            </a: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8462928" y="2852738"/>
            <a:ext cx="992259" cy="5238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гимн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4667251" y="1928814"/>
            <a:ext cx="143827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Кремль</a:t>
            </a:r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9193214" y="3789363"/>
            <a:ext cx="1012825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>
                <a:effectLst>
                  <a:outerShdw blurRad="38100" dist="38100" dir="2700000" algn="tl">
                    <a:srgbClr val="FFFFFF"/>
                  </a:outerShdw>
                </a:effectLst>
              </a:rPr>
              <a:t>флаг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2982913" y="5589589"/>
            <a:ext cx="2398712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Москва-река </a:t>
            </a: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5410201" y="5583239"/>
            <a:ext cx="2168525" cy="13858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Государст</a:t>
            </a: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</a:p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венная</a:t>
            </a:r>
          </a:p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дума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1562101" y="4037014"/>
            <a:ext cx="1687513" cy="9540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Красная </a:t>
            </a:r>
          </a:p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площадь</a:t>
            </a: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6600825" y="2205039"/>
            <a:ext cx="21590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Президент</a:t>
            </a:r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 flipH="1" flipV="1">
            <a:off x="3575050" y="2708275"/>
            <a:ext cx="1081088" cy="649288"/>
          </a:xfrm>
          <a:prstGeom prst="line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 flipH="1" flipV="1">
            <a:off x="4943476" y="2636839"/>
            <a:ext cx="144463" cy="7207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8" name="Line 24"/>
          <p:cNvSpPr>
            <a:spLocks noChangeShapeType="1"/>
          </p:cNvSpPr>
          <p:nvPr/>
        </p:nvSpPr>
        <p:spPr bwMode="auto">
          <a:xfrm flipH="1" flipV="1">
            <a:off x="3719513" y="2997200"/>
            <a:ext cx="1008062" cy="6477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H="1" flipV="1">
            <a:off x="4721226" y="3876675"/>
            <a:ext cx="790575" cy="71438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 flipH="1">
            <a:off x="4583113" y="3860800"/>
            <a:ext cx="0" cy="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7319964" y="3860801"/>
            <a:ext cx="1800225" cy="2889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2" name="Line 28"/>
          <p:cNvSpPr>
            <a:spLocks noChangeShapeType="1"/>
          </p:cNvSpPr>
          <p:nvPr/>
        </p:nvSpPr>
        <p:spPr bwMode="auto">
          <a:xfrm flipV="1">
            <a:off x="7248526" y="3141663"/>
            <a:ext cx="1223963" cy="6477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 flipV="1">
            <a:off x="7032626" y="2708275"/>
            <a:ext cx="144463" cy="649288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>
            <a:off x="6888163" y="4005263"/>
            <a:ext cx="1655762" cy="576262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5459413" y="4095750"/>
            <a:ext cx="1079500" cy="15113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 flipH="1">
            <a:off x="4548189" y="4005264"/>
            <a:ext cx="358775" cy="15843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 flipH="1">
            <a:off x="2982914" y="3860801"/>
            <a:ext cx="1584325" cy="652463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7661276" y="4694238"/>
            <a:ext cx="1871663" cy="2032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Собор Василия Блажен-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ного</a:t>
            </a:r>
            <a:endParaRPr lang="ru-RU" altLang="ru-RU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70632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670</TotalTime>
  <Words>1591</Words>
  <Application>Microsoft Office PowerPoint</Application>
  <PresentationFormat>Широкоэкранный</PresentationFormat>
  <Paragraphs>171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Adventure</vt:lpstr>
      <vt:lpstr>Arial</vt:lpstr>
      <vt:lpstr>Calibri</vt:lpstr>
      <vt:lpstr>Lucida Sans Unicode</vt:lpstr>
      <vt:lpstr>PT Sans</vt:lpstr>
      <vt:lpstr>Times New Roman</vt:lpstr>
      <vt:lpstr>Tw Cen MT</vt:lpstr>
      <vt:lpstr>Wingdings</vt:lpstr>
      <vt:lpstr>Wingdings 3</vt:lpstr>
      <vt:lpstr>Капля</vt:lpstr>
      <vt:lpstr>ПОДХОДЫ К ОРГАНИЗАЦИИ УЧЕБНО-ПОЗНАВАТЕЛЬНОЙ ДЕЯТЕЛЬНОСТИ ОБУЧАЮЩИХСЯ НАЧАЛЬНОЙ ШКОЛЫ ПО ИЗУЧЕНИЮ окружающего мира В СООТВЕТСТВИИ С ТРЕБОВАНИЯМИ фгос</vt:lpstr>
      <vt:lpstr>Познавательные универсальные учебные действия в соответствии с фгос</vt:lpstr>
      <vt:lpstr>Презентация PowerPoint</vt:lpstr>
      <vt:lpstr>Презентация PowerPoint</vt:lpstr>
      <vt:lpstr>Интерактивные приемы технологии критического мышления.  Цель – обработка и  преобразование информации</vt:lpstr>
      <vt:lpstr>Презентация PowerPoint</vt:lpstr>
      <vt:lpstr>Презентация PowerPoint</vt:lpstr>
      <vt:lpstr>«Ассоциативный куст»  Тема «Что такое Родина?»</vt:lpstr>
      <vt:lpstr>Тема «Что мы знаем о Москве?»</vt:lpstr>
      <vt:lpstr>Презентация PowerPoint</vt:lpstr>
      <vt:lpstr>Презентация PowerPoint</vt:lpstr>
      <vt:lpstr>Презентация PowerPoint</vt:lpstr>
      <vt:lpstr>Презентация PowerPoint</vt:lpstr>
      <vt:lpstr>«Синквейн»</vt:lpstr>
      <vt:lpstr>Метод «Чтение с пометками»</vt:lpstr>
      <vt:lpstr>Метод «Займи позицию» (дебаты) </vt:lpstr>
      <vt:lpstr>Пары и группы Этот метод даёт ученикам больше возможностей для участия и взаимодействия, позволяет каждому ребенку побывать в разной роли</vt:lpstr>
      <vt:lpstr>«наборщики» или «сборщики» (на этапе мотивации и определения темы урока)</vt:lpstr>
      <vt:lpstr>«Незаконченное предложение» (для выявления степени сформированности  определённого понятия )</vt:lpstr>
      <vt:lpstr>«Микрофон» применяется при итоговой рефлексии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 Общий галдёж»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Квест-игра</vt:lpstr>
      <vt:lpstr>Презентация PowerPoint</vt:lpstr>
      <vt:lpstr>Презентация PowerPoint</vt:lpstr>
      <vt:lpstr>Сайты с уроками по окружающему миру </vt:lpstr>
      <vt:lpstr>Тесты онлайн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проблемных ситуаций: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Рабочая тетрадь по окружающему миру «Кейс-задания «Познай мир вокруг себя»</vt:lpstr>
      <vt:lpstr>Презентация PowerPoint</vt:lpstr>
      <vt:lpstr>Презентация PowerPoint</vt:lpstr>
      <vt:lpstr>Работа с картой и контурной картой</vt:lpstr>
      <vt:lpstr>Опытно-экспериментальная работа</vt:lpstr>
      <vt:lpstr>Презентация PowerPoint</vt:lpstr>
      <vt:lpstr>Межпредметные связи</vt:lpstr>
      <vt:lpstr>Главный подход – интерес, любовь и опыт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различных методов и приёмов  обучения младших школьников  на уроках окружающего мира</dc:title>
  <dc:creator>Пользователь</dc:creator>
  <cp:lastModifiedBy>Людмила Михайловна евдокимова</cp:lastModifiedBy>
  <cp:revision>30</cp:revision>
  <cp:lastPrinted>2019-10-30T17:14:44Z</cp:lastPrinted>
  <dcterms:created xsi:type="dcterms:W3CDTF">2019-10-29T16:55:44Z</dcterms:created>
  <dcterms:modified xsi:type="dcterms:W3CDTF">2022-12-19T10:54:42Z</dcterms:modified>
</cp:coreProperties>
</file>