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3" r:id="rId6"/>
    <p:sldId id="266" r:id="rId7"/>
    <p:sldId id="267" r:id="rId8"/>
    <p:sldId id="276" r:id="rId9"/>
    <p:sldId id="270" r:id="rId10"/>
    <p:sldId id="269" r:id="rId11"/>
    <p:sldId id="262" r:id="rId12"/>
    <p:sldId id="271" r:id="rId13"/>
    <p:sldId id="273" r:id="rId14"/>
    <p:sldId id="272" r:id="rId15"/>
    <p:sldId id="265" r:id="rId16"/>
    <p:sldId id="274" r:id="rId17"/>
    <p:sldId id="275" r:id="rId18"/>
    <p:sldId id="268" r:id="rId19"/>
    <p:sldId id="277" r:id="rId20"/>
    <p:sldId id="264" r:id="rId21"/>
  </p:sldIdLst>
  <p:sldSz cx="12192000" cy="6858000"/>
  <p:notesSz cx="6888163" cy="1001712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5" d="100"/>
          <a:sy n="115" d="100"/>
        </p:scale>
        <p:origin x="37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59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59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pPr rtl="0"/>
            <a:fld id="{260CCD18-55E0-41B3-9DC7-739DEE0AD340}" type="datetime1">
              <a:rPr lang="ru-RU" smtClean="0"/>
              <a:t>09.02.2024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4531"/>
            <a:ext cx="2984871" cy="50259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4531"/>
            <a:ext cx="2984871" cy="50259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59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596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pPr rtl="0"/>
            <a:fld id="{92E95664-4811-4F2E-9C58-5236E9ABD6FD}" type="datetime1">
              <a:rPr lang="ru-RU" noProof="0" smtClean="0"/>
              <a:t>09.02.2024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52538"/>
            <a:ext cx="6005513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0741"/>
            <a:ext cx="5510530" cy="3944243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9514531"/>
            <a:ext cx="2984871" cy="50259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901698" y="9514531"/>
            <a:ext cx="2984871" cy="502595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6126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16295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29186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11201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841570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1022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63343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15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28606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8249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2037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1227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ru-RU" dirty="0"/>
              <a:t>Март</a:t>
            </a:r>
          </a:p>
          <a:p>
            <a:pPr rtl="0"/>
            <a:r>
              <a:rPr lang="ru-RU" dirty="0"/>
              <a:t>2021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836939">
            <a:off x="6623965" y="2984682"/>
            <a:ext cx="5629915" cy="1827069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внедрения формы наставничества</a:t>
            </a:r>
            <a:b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«студент -ученик» в деятельность образовательной организации</a:t>
            </a:r>
            <a:b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31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примере МАОУ СОШ № 48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/>
            </a:r>
            <a:b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/>
          </a:bodyPr>
          <a:lstStyle/>
          <a:p>
            <a:pPr rtl="0"/>
            <a:r>
              <a:rPr lang="ru-RU" dirty="0"/>
              <a:t>За каждым успешным человеком стоят наставники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7304C6-6357-48A9-9A90-447BEE4A5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922" y="0"/>
            <a:ext cx="1936548" cy="2508308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CF9F296F-11FB-403E-92AC-41BA918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BF5897-FAB6-45DE-90C8-77504F69A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72330">
            <a:off x="737685" y="1590539"/>
            <a:ext cx="4516307" cy="428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10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B13A1-F802-4DE0-BBE5-A24813BED314}"/>
              </a:ext>
            </a:extLst>
          </p:cNvPr>
          <p:cNvSpPr txBox="1"/>
          <p:nvPr/>
        </p:nvSpPr>
        <p:spPr>
          <a:xfrm>
            <a:off x="360727" y="134224"/>
            <a:ext cx="110483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ПАРА № 1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Виктория Г. – студентка 4 курса Свердловского областного педагогического колледжа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Екатерина Г. – ученица 4 «Б» класса МАОУ СОШ № 48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3C832-811B-47EA-9211-93E2C104F3E1}"/>
              </a:ext>
            </a:extLst>
          </p:cNvPr>
          <p:cNvSpPr txBox="1"/>
          <p:nvPr/>
        </p:nvSpPr>
        <p:spPr>
          <a:xfrm>
            <a:off x="8489766" y="6341970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Внеурочная  деятельность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D0C52D-E5AA-42EF-9683-6256D9802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27" y="2290195"/>
            <a:ext cx="2392159" cy="31962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D0FBC9-B712-4B5E-962E-BBA7AE416942}"/>
              </a:ext>
            </a:extLst>
          </p:cNvPr>
          <p:cNvSpPr txBox="1"/>
          <p:nvPr/>
        </p:nvSpPr>
        <p:spPr>
          <a:xfrm>
            <a:off x="279527" y="5572285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Внеклассная  деятельность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1AC81FA-2FAB-4C8E-9618-FD9611E39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1791" y="2458539"/>
            <a:ext cx="2586797" cy="34562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7706CCC-BCA4-4B48-B9E1-5272AC87B4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739662"/>
            <a:ext cx="3456264" cy="25867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5546A3C-4D63-4935-9925-5C5FF1044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2886" y="2274685"/>
            <a:ext cx="3359143" cy="251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0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11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B13A1-F802-4DE0-BBE5-A24813BED314}"/>
              </a:ext>
            </a:extLst>
          </p:cNvPr>
          <p:cNvSpPr txBox="1"/>
          <p:nvPr/>
        </p:nvSpPr>
        <p:spPr>
          <a:xfrm>
            <a:off x="360727" y="134224"/>
            <a:ext cx="110483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ПАРА № 2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Денис Ю., Тимур М. – студенты 4 курса Екатеринбургского колледжа физической культуры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Михаил А. – ученик 9 «В» класса МАОУ СОШ № 48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3C832-811B-47EA-9211-93E2C104F3E1}"/>
              </a:ext>
            </a:extLst>
          </p:cNvPr>
          <p:cNvSpPr txBox="1"/>
          <p:nvPr/>
        </p:nvSpPr>
        <p:spPr>
          <a:xfrm>
            <a:off x="948063" y="5941617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Учебная деятельность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67770F-6E96-4374-9537-6248BB42C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66" y="2267454"/>
            <a:ext cx="6065587" cy="34118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AD43E4-361B-4935-9504-C3624F83B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172" y="2267453"/>
            <a:ext cx="4952301" cy="37142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F5A0E7-D72C-41F3-A5E4-97430C8B6192}"/>
              </a:ext>
            </a:extLst>
          </p:cNvPr>
          <p:cNvSpPr txBox="1"/>
          <p:nvPr/>
        </p:nvSpPr>
        <p:spPr>
          <a:xfrm>
            <a:off x="6662364" y="6060812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Внеучебная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522850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BE29131-0256-478D-B4FF-734E0F94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12</a:t>
            </a:fld>
            <a:endParaRPr lang="ru-RU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BEF8A95-8C0A-4D7B-865B-AD0AE0D1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37773B-DE19-4213-A6CD-881A717AF2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48" t="16269" r="5046" b="7977"/>
          <a:stretch/>
        </p:blipFill>
        <p:spPr>
          <a:xfrm>
            <a:off x="224055" y="597715"/>
            <a:ext cx="11841034" cy="566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7C2806B-F753-4BE4-B2A3-84834B88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13</a:t>
            </a:fld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D862C33-DA68-4B9D-88DB-16555911B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092F6C-6498-422B-AC4C-93B44765EB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2" t="19205" r="5184" b="7977"/>
          <a:stretch/>
        </p:blipFill>
        <p:spPr>
          <a:xfrm>
            <a:off x="224055" y="352338"/>
            <a:ext cx="11780029" cy="583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8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95287A6-6198-43A8-9DA5-9A7785E2B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14</a:t>
            </a:fld>
            <a:endParaRPr lang="ru-RU" noProof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F8CA729-3276-4FE4-AF83-BB9B5B6F1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7E9A46-037E-4C58-BF5F-C8CEDA6D16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5" t="19939" r="6491" b="6667"/>
          <a:stretch/>
        </p:blipFill>
        <p:spPr>
          <a:xfrm>
            <a:off x="224055" y="278832"/>
            <a:ext cx="11149899" cy="584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7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174" y="1110892"/>
            <a:ext cx="10153854" cy="5200057"/>
          </a:xfrm>
        </p:spPr>
        <p:txBody>
          <a:bodyPr rtlCol="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повышение успеваемости и улучшение психоэмоционального фона внутри образовательной организации;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повышение уровня мотивированности и осознанности обучающихся в вопросах образования, саморазвития, самореализации и профессионального ориентирования;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активное развитие гибких навыков, необходимых для гармоничной личности;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улучшение образовательных, культурных, спортивных и иных результатов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укрепление школьного сообщества.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количественный и качественный рост успешно реализованных образовательных и культурных проектов обучающихся;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увеличение числа обучающихся, планирующих стать наставниками в будущем и присоединиться к сообществу благодарных выпускников;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dirty="0"/>
              <a:t>укрепление  и развитие студенческо-ученического сообщества.</a:t>
            </a:r>
          </a:p>
          <a:p>
            <a:pPr rtl="0"/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15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Наставничество «студент – ученик».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3937325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16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Наставничество «студент – ученик». Риски и пути их преодоления</a:t>
            </a:r>
          </a:p>
        </p:txBody>
      </p:sp>
      <p:graphicFrame>
        <p:nvGraphicFramePr>
          <p:cNvPr id="2" name="Таблица 4">
            <a:extLst>
              <a:ext uri="{FF2B5EF4-FFF2-40B4-BE49-F238E27FC236}">
                <a16:creationId xmlns:a16="http://schemas.microsoft.com/office/drawing/2014/main" id="{54605418-B6DB-4B76-B58C-F9E685AE21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764102"/>
              </p:ext>
            </p:extLst>
          </p:nvPr>
        </p:nvGraphicFramePr>
        <p:xfrm>
          <a:off x="1040234" y="1332061"/>
          <a:ext cx="9957732" cy="5337241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4731392">
                  <a:extLst>
                    <a:ext uri="{9D8B030D-6E8A-4147-A177-3AD203B41FA5}">
                      <a16:colId xmlns:a16="http://schemas.microsoft.com/office/drawing/2014/main" val="454022903"/>
                    </a:ext>
                  </a:extLst>
                </a:gridCol>
                <a:gridCol w="5226340">
                  <a:extLst>
                    <a:ext uri="{9D8B030D-6E8A-4147-A177-3AD203B41FA5}">
                      <a16:colId xmlns:a16="http://schemas.microsoft.com/office/drawing/2014/main" val="908520416"/>
                    </a:ext>
                  </a:extLst>
                </a:gridCol>
              </a:tblGrid>
              <a:tr h="438016">
                <a:tc>
                  <a:txBody>
                    <a:bodyPr/>
                    <a:lstStyle/>
                    <a:p>
                      <a:r>
                        <a:rPr lang="ru-RU" dirty="0"/>
                        <a:t>Риски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Пути решения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961883"/>
                  </a:ext>
                </a:extLst>
              </a:tr>
              <a:tr h="840595">
                <a:tc>
                  <a:txBody>
                    <a:bodyPr/>
                    <a:lstStyle/>
                    <a:p>
                      <a:r>
                        <a:rPr lang="ru-RU" dirty="0"/>
                        <a:t>1. Ситуативность (2-3 недели в год)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Поддержание неформальных связей и отношений во внеурочной и внеклассной работе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401616"/>
                  </a:ext>
                </a:extLst>
              </a:tr>
              <a:tr h="840595">
                <a:tc>
                  <a:txBody>
                    <a:bodyPr/>
                    <a:lstStyle/>
                    <a:p>
                      <a:r>
                        <a:rPr lang="ru-RU" dirty="0"/>
                        <a:t>2. Маленький охват и студентов и учеников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Агитация студентов. Создание </a:t>
                      </a:r>
                      <a:r>
                        <a:rPr lang="ru-RU" dirty="0" err="1"/>
                        <a:t>микрогрупп</a:t>
                      </a:r>
                      <a:r>
                        <a:rPr lang="ru-RU" dirty="0"/>
                        <a:t> для большего охвата учеников школы. Распространение информации о модели в различных ОО.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139497"/>
                  </a:ext>
                </a:extLst>
              </a:tr>
              <a:tr h="840595">
                <a:tc>
                  <a:txBody>
                    <a:bodyPr/>
                    <a:lstStyle/>
                    <a:p>
                      <a:r>
                        <a:rPr lang="ru-RU" dirty="0"/>
                        <a:t>3. Страхи и психологическая неуверенность наставников (студентов)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Обучение кураторов, психологическое сопровождение, </a:t>
                      </a:r>
                      <a:r>
                        <a:rPr lang="ru-RU" dirty="0" err="1"/>
                        <a:t>психотренинги</a:t>
                      </a:r>
                      <a:r>
                        <a:rPr lang="ru-RU" dirty="0"/>
                        <a:t> и коучинг.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263608"/>
                  </a:ext>
                </a:extLst>
              </a:tr>
              <a:tr h="840595">
                <a:tc>
                  <a:txBody>
                    <a:bodyPr/>
                    <a:lstStyle/>
                    <a:p>
                      <a:r>
                        <a:rPr lang="ru-RU" dirty="0"/>
                        <a:t>4.Дополнительная неоплачиваемая нагрузка для кураторов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Оплата за счет стимулирующего фонда. Благодарности от ВУЗов и колледжей, полезные для портфолио педагога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777048"/>
                  </a:ext>
                </a:extLst>
              </a:tr>
              <a:tr h="840595">
                <a:tc>
                  <a:txBody>
                    <a:bodyPr/>
                    <a:lstStyle/>
                    <a:p>
                      <a:r>
                        <a:rPr lang="ru-RU" dirty="0"/>
                        <a:t>5. Недопонимание родителями смысла такой формы наставничества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Информирование на родительских собраниях, информация на стендах и сайте ОО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336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30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pic>
        <p:nvPicPr>
          <p:cNvPr id="7" name="Рисунок 6" descr="Мальчик, несущий красный рюкзак">
            <a:extLst>
              <a:ext uri="{FF2B5EF4-FFF2-40B4-BE49-F238E27FC236}">
                <a16:creationId xmlns:a16="http://schemas.microsoft.com/office/drawing/2014/main" id="{10962572-14B4-44BB-89AB-9ADA56D6B4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7932" t="26156" r="14038" b="34430"/>
          <a:stretch/>
        </p:blipFill>
        <p:spPr>
          <a:xfrm>
            <a:off x="-1600" y="1096296"/>
            <a:ext cx="6052552" cy="5259842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CA5B73ED-AED6-4831-B5EF-CF2D71219A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174" y="1110892"/>
            <a:ext cx="10710134" cy="5200057"/>
          </a:xfrm>
        </p:spPr>
        <p:txBody>
          <a:bodyPr rtlCol="0"/>
          <a:lstStyle/>
          <a:p>
            <a:pPr rtl="0"/>
            <a:r>
              <a:rPr lang="ru-RU" sz="3200" dirty="0"/>
              <a:t>Направления: «Ученик - ученик», «Студент – ученик», «Учитель – студент», «Учитель – учитель».</a:t>
            </a:r>
          </a:p>
          <a:p>
            <a:pPr rtl="0"/>
            <a:endParaRPr lang="ru-RU" sz="3200" dirty="0"/>
          </a:p>
          <a:p>
            <a:pPr rtl="0"/>
            <a:endParaRPr lang="ru-RU" sz="3200" dirty="0"/>
          </a:p>
          <a:p>
            <a:pPr algn="ctr" rtl="0"/>
            <a:r>
              <a:rPr lang="ru-RU" sz="3200" dirty="0">
                <a:solidFill>
                  <a:srgbClr val="FF0000"/>
                </a:solidFill>
              </a:rPr>
              <a:t>Студент – ученик?</a:t>
            </a:r>
          </a:p>
          <a:p>
            <a:pPr algn="ctr" rtl="0"/>
            <a:endParaRPr lang="ru-RU" sz="3200" dirty="0"/>
          </a:p>
          <a:p>
            <a:pPr rtl="0"/>
            <a:r>
              <a:rPr lang="ru-RU" sz="3200" dirty="0"/>
              <a:t>Профориентация?    ИЛИ?        Наставничество?</a:t>
            </a:r>
          </a:p>
          <a:p>
            <a:pPr rtl="0"/>
            <a:endParaRPr lang="ru-RU" sz="3200" dirty="0"/>
          </a:p>
          <a:p>
            <a:pPr rtl="0"/>
            <a:r>
              <a:rPr lang="ru-RU" sz="3200" dirty="0">
                <a:solidFill>
                  <a:srgbClr val="002060"/>
                </a:solidFill>
              </a:rPr>
              <a:t>старшие классы                    младшие классы   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2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«Целевая модель наставничества» в МАОУ СОШ № 48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6A1E6F2E-88C5-4ACF-B1E1-2DAD629A9805}"/>
              </a:ext>
            </a:extLst>
          </p:cNvPr>
          <p:cNvSpPr/>
          <p:nvPr/>
        </p:nvSpPr>
        <p:spPr>
          <a:xfrm>
            <a:off x="2533475" y="5142451"/>
            <a:ext cx="184558" cy="587230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6F9C6637-D659-4A5D-B892-6F37C958D34A}"/>
              </a:ext>
            </a:extLst>
          </p:cNvPr>
          <p:cNvSpPr/>
          <p:nvPr/>
        </p:nvSpPr>
        <p:spPr>
          <a:xfrm>
            <a:off x="9321567" y="5159878"/>
            <a:ext cx="184558" cy="587230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60B127C4-8629-41CF-B6DF-3F5D4502AE09}"/>
              </a:ext>
            </a:extLst>
          </p:cNvPr>
          <p:cNvSpPr/>
          <p:nvPr/>
        </p:nvSpPr>
        <p:spPr>
          <a:xfrm rot="9694731">
            <a:off x="4244043" y="5366883"/>
            <a:ext cx="3550115" cy="205860"/>
          </a:xfrm>
          <a:prstGeom prst="right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469DD4-EAE4-467B-AAA9-E9C64F80D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040815">
            <a:off x="4587085" y="4934497"/>
            <a:ext cx="3063980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174" y="1110892"/>
            <a:ext cx="10153854" cy="5200057"/>
          </a:xfrm>
        </p:spPr>
        <p:txBody>
          <a:bodyPr rtlCol="0"/>
          <a:lstStyle/>
          <a:p>
            <a:r>
              <a:rPr lang="ru-RU" sz="2800" dirty="0"/>
              <a:t>Модель предполагает взаимодействие обучающегося (ученика) МАОУ СОШ № 48 и обучающегося профессиональной образовательной организации, либо студента образовательной организации высшего образования (студент), при которой студент оказывает весомое влияние на наставляемого, помогает ему с личностным и профессиональным самоопределением;  способствует ценностному и личностному наполнению, а также коррекции образовательной траектории.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3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Наставничество «студент – ученик»</a:t>
            </a:r>
          </a:p>
        </p:txBody>
      </p:sp>
    </p:spTree>
    <p:extLst>
      <p:ext uri="{BB962C8B-B14F-4D97-AF65-F5344CB8AC3E}">
        <p14:creationId xmlns:p14="http://schemas.microsoft.com/office/powerpoint/2010/main" val="583761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174" y="1110892"/>
            <a:ext cx="10153854" cy="5200057"/>
          </a:xfrm>
        </p:spPr>
        <p:txBody>
          <a:bodyPr rtlCol="0"/>
          <a:lstStyle/>
          <a:p>
            <a:pPr algn="just"/>
            <a:r>
              <a:rPr lang="ru-RU" sz="2000" i="1" dirty="0">
                <a:solidFill>
                  <a:srgbClr val="FF0000"/>
                </a:solidFill>
              </a:rPr>
              <a:t>Целью</a:t>
            </a:r>
            <a:r>
              <a:rPr lang="ru-RU" sz="2000" dirty="0"/>
              <a:t> такой формы наставничества является улучшение образовательных результатов и мотивации, успешное формирование у ученика представлений о следующей ступени образования, расширение </a:t>
            </a:r>
            <a:r>
              <a:rPr lang="ru-RU" sz="2000" dirty="0" err="1"/>
              <a:t>метакомпетенций</a:t>
            </a:r>
            <a:r>
              <a:rPr lang="ru-RU" sz="2000" dirty="0"/>
              <a:t>, а также появление ресурсов для осознанного выбора будущей личностной, образовательной и профессиональной траекторий развития.</a:t>
            </a:r>
          </a:p>
          <a:p>
            <a:pPr algn="just"/>
            <a:endParaRPr lang="ru-RU" sz="2000" dirty="0"/>
          </a:p>
          <a:p>
            <a:pPr algn="ctr" rtl="0"/>
            <a:r>
              <a:rPr lang="ru-RU" sz="2000" dirty="0">
                <a:solidFill>
                  <a:srgbClr val="002060"/>
                </a:solidFill>
              </a:rPr>
              <a:t>ВЗАИМОВЫГОДНО!</a:t>
            </a:r>
          </a:p>
          <a:p>
            <a:pPr algn="ctr" rtl="0"/>
            <a:endParaRPr lang="ru-RU" sz="2000" dirty="0">
              <a:solidFill>
                <a:srgbClr val="002060"/>
              </a:solidFill>
            </a:endParaRPr>
          </a:p>
          <a:p>
            <a:pPr algn="just" rtl="0"/>
            <a:r>
              <a:rPr lang="ru-RU" sz="2000" dirty="0"/>
              <a:t>Среди основных </a:t>
            </a:r>
            <a:r>
              <a:rPr lang="ru-RU" sz="2000" i="1" dirty="0">
                <a:solidFill>
                  <a:srgbClr val="FF0000"/>
                </a:solidFill>
              </a:rPr>
              <a:t>задач</a:t>
            </a:r>
            <a:r>
              <a:rPr lang="ru-RU" sz="2000" dirty="0"/>
              <a:t> взаимодействия наставника с наставляемым: помощь в определении личных образовательных перспектив, осознании своего образовательного и личностного потенциала; осознанный выбор дальнейших траекторий обучения; развитие гибких навыков: коммуникация, целеполагание, планирование, организация; укрепление связей и формирование устойчивого студенческого и школьного сообществ.</a:t>
            </a:r>
          </a:p>
          <a:p>
            <a:pPr rtl="0"/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4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Наставничество «студент – ученик». Цель и задачи</a:t>
            </a:r>
          </a:p>
        </p:txBody>
      </p:sp>
    </p:spTree>
    <p:extLst>
      <p:ext uri="{BB962C8B-B14F-4D97-AF65-F5344CB8AC3E}">
        <p14:creationId xmlns:p14="http://schemas.microsoft.com/office/powerpoint/2010/main" val="184546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201472-CDD7-43D9-B053-CBAC0A153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8C0CDE5-970C-4CC4-BF43-0DA127E73E82}" type="slidenum">
              <a:rPr lang="ru-RU" noProof="0" smtClean="0"/>
              <a:t>5</a:t>
            </a:fld>
            <a:endParaRPr lang="ru-RU" noProof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A084BB-A0E2-46AD-B52B-FC68958201F8}"/>
              </a:ext>
            </a:extLst>
          </p:cNvPr>
          <p:cNvSpPr txBox="1"/>
          <p:nvPr/>
        </p:nvSpPr>
        <p:spPr>
          <a:xfrm>
            <a:off x="911224" y="1229399"/>
            <a:ext cx="1009513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Создание рабочей группы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Изучение нормативной документации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Разработка локальных нормативных актов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Разработка модели наставничества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Разработка программы по наставничеству в ОО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Заключение договора со Свердловским областным педагогическим колледжем и Екатеринбургским колледжем физической культуры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bg2">
                    <a:lumMod val="75000"/>
                  </a:schemeClr>
                </a:solidFill>
              </a:rPr>
              <a:t>Комплектование наставнических пар или </a:t>
            </a:r>
            <a:r>
              <a:rPr lang="ru-RU" sz="3200" b="1" dirty="0" err="1">
                <a:solidFill>
                  <a:schemeClr val="bg2">
                    <a:lumMod val="75000"/>
                  </a:schemeClr>
                </a:solidFill>
              </a:rPr>
              <a:t>микрогрупп</a:t>
            </a:r>
            <a:endParaRPr lang="ru-RU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D74CDE-4B91-4656-9B62-A7BFA1E5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61" y="69900"/>
            <a:ext cx="9955631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7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42174" y="1284147"/>
            <a:ext cx="10863826" cy="5200057"/>
          </a:xfrm>
        </p:spPr>
        <p:txBody>
          <a:bodyPr rtlCol="0"/>
          <a:lstStyle/>
          <a:p>
            <a:pPr rtl="0"/>
            <a:r>
              <a:rPr lang="ru-RU" sz="2000" dirty="0"/>
              <a:t>1.Отбор наставников.</a:t>
            </a:r>
          </a:p>
          <a:p>
            <a:pPr rtl="0"/>
            <a:r>
              <a:rPr lang="ru-RU" sz="2000" dirty="0"/>
              <a:t>Отбор наставников происходит по желанию из числа ответственных, активных студентов.</a:t>
            </a:r>
          </a:p>
          <a:p>
            <a:pPr rtl="0"/>
            <a:r>
              <a:rPr lang="ru-RU" sz="2000" dirty="0"/>
              <a:t>2.Отбор наставляемых.</a:t>
            </a:r>
          </a:p>
          <a:p>
            <a:pPr rtl="0"/>
            <a:r>
              <a:rPr lang="ru-RU" sz="2000" dirty="0"/>
              <a:t>Отбор наставляемых  происходит в результате наблюдения с учётом анализа тестирования интересов детей. Наставляемые формируются в </a:t>
            </a:r>
            <a:r>
              <a:rPr lang="ru-RU" sz="2000" dirty="0" err="1"/>
              <a:t>микрогруппы</a:t>
            </a:r>
            <a:r>
              <a:rPr lang="ru-RU" sz="2000" dirty="0"/>
              <a:t>, либо работают с наставником индивидуально.</a:t>
            </a:r>
          </a:p>
          <a:p>
            <a:pPr rtl="0"/>
            <a:r>
              <a:rPr lang="ru-RU" sz="2000" dirty="0"/>
              <a:t>3.Куратор назначается из числа педагогов школы приказом директора.</a:t>
            </a:r>
          </a:p>
          <a:p>
            <a:pPr rtl="0"/>
            <a:r>
              <a:rPr lang="ru-RU" sz="2000" dirty="0"/>
              <a:t>4. Реализация наставнической программы происходит через работу куратора  с двумя базами: базой наставляемых и базой наставников.</a:t>
            </a:r>
          </a:p>
          <a:p>
            <a:pPr rtl="0"/>
            <a:r>
              <a:rPr lang="ru-RU" sz="2000" dirty="0"/>
              <a:t>5 Обучение наставников осуществляется заместителями руководителя по УД или куратором .</a:t>
            </a:r>
          </a:p>
          <a:p>
            <a:pPr rtl="0"/>
            <a:r>
              <a:rPr lang="ru-RU" sz="2000" dirty="0"/>
              <a:t>6.Ведётся рабочая тетрадь наставника.</a:t>
            </a:r>
          </a:p>
          <a:p>
            <a:pPr rtl="0"/>
            <a:r>
              <a:rPr lang="ru-RU" sz="2000" dirty="0"/>
              <a:t>7.Реализация программы и её результаты представляются различным педагогическим сообществам.</a:t>
            </a:r>
          </a:p>
          <a:p>
            <a:pPr rtl="0"/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6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Наставничество «студент – ученик». Механизм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52250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7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A1DA3FB-7954-48F4-9A0E-DAEA91956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5" y="254421"/>
            <a:ext cx="9957732" cy="832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Наставничество «студент – ученик». Направления деятельности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2A772D-8F33-45E1-B201-C8219C3E4A4A}"/>
              </a:ext>
            </a:extLst>
          </p:cNvPr>
          <p:cNvSpPr/>
          <p:nvPr/>
        </p:nvSpPr>
        <p:spPr>
          <a:xfrm>
            <a:off x="352338" y="1639757"/>
            <a:ext cx="3825380" cy="2026232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Улучшение образовательных результатов, приобретение навыков самоорганизации и самодисциплины (учебная деятельность)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98155D7-4843-4B2B-8305-75E250BEF884}"/>
              </a:ext>
            </a:extLst>
          </p:cNvPr>
          <p:cNvSpPr/>
          <p:nvPr/>
        </p:nvSpPr>
        <p:spPr>
          <a:xfrm>
            <a:off x="1623269" y="4097810"/>
            <a:ext cx="3691157" cy="1933952"/>
          </a:xfrm>
          <a:prstGeom prst="rect">
            <a:avLst/>
          </a:prstGeom>
          <a:gradFill>
            <a:gsLst>
              <a:gs pos="0">
                <a:srgbClr val="7030A0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Психоэмоциональная и ценностная поддержка с развитием коммуникативных, творческих, лидерских навыков, мотивация на саморазвитие (внеучебная деятельность)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0AFF98E-A13D-46B1-82FD-2622D72D9221}"/>
              </a:ext>
            </a:extLst>
          </p:cNvPr>
          <p:cNvSpPr/>
          <p:nvPr/>
        </p:nvSpPr>
        <p:spPr>
          <a:xfrm>
            <a:off x="7376719" y="1757204"/>
            <a:ext cx="4462943" cy="1942341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Классные часы, участие в конкурсах и олимпиадах, создание проектных работ, совместные походы на спортивные, культурные мероприятия (внеклассная деятельность)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D20A1C3-AFF8-4A21-BF8E-2A5FC8CE9118}"/>
              </a:ext>
            </a:extLst>
          </p:cNvPr>
          <p:cNvSpPr/>
          <p:nvPr/>
        </p:nvSpPr>
        <p:spPr>
          <a:xfrm>
            <a:off x="6306518" y="4089421"/>
            <a:ext cx="4079739" cy="1942341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Пропедевтика профессионального самоопределения в рамках программы «Я – человек в мире Людей» (внеурочная деятельность)</a:t>
            </a: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2A77C640-AC6A-4D75-831B-830209200C7D}"/>
              </a:ext>
            </a:extLst>
          </p:cNvPr>
          <p:cNvSpPr/>
          <p:nvPr/>
        </p:nvSpPr>
        <p:spPr>
          <a:xfrm>
            <a:off x="2733575" y="1086525"/>
            <a:ext cx="298383" cy="670679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ED695543-C253-46BB-902F-1FD9A1FBAFCF}"/>
              </a:ext>
            </a:extLst>
          </p:cNvPr>
          <p:cNvSpPr/>
          <p:nvPr/>
        </p:nvSpPr>
        <p:spPr>
          <a:xfrm>
            <a:off x="4731392" y="1086525"/>
            <a:ext cx="298383" cy="3002896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792592BC-C9F7-49C7-865A-5043BEE7D472}"/>
              </a:ext>
            </a:extLst>
          </p:cNvPr>
          <p:cNvSpPr/>
          <p:nvPr/>
        </p:nvSpPr>
        <p:spPr>
          <a:xfrm>
            <a:off x="6524662" y="1078136"/>
            <a:ext cx="298383" cy="3011285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924D7F7-93FF-422B-BA06-804F160256DC}"/>
              </a:ext>
            </a:extLst>
          </p:cNvPr>
          <p:cNvSpPr/>
          <p:nvPr/>
        </p:nvSpPr>
        <p:spPr>
          <a:xfrm>
            <a:off x="8710863" y="1086525"/>
            <a:ext cx="298383" cy="832104"/>
          </a:xfrm>
          <a:prstGeom prst="downArrow">
            <a:avLst/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483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8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B13A1-F802-4DE0-BBE5-A24813BED314}"/>
              </a:ext>
            </a:extLst>
          </p:cNvPr>
          <p:cNvSpPr txBox="1"/>
          <p:nvPr/>
        </p:nvSpPr>
        <p:spPr>
          <a:xfrm>
            <a:off x="360727" y="134224"/>
            <a:ext cx="110483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ПАРА № 1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Виктория Г. – студентка 4 курса Свердловского областного педагогического колледжа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Екатерина Г. – ученица 4 «Б» класса МАОУ СОШ № 48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87AA79-FA85-46CC-A22C-A34602335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27" y="2306973"/>
            <a:ext cx="5182194" cy="3878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83C832-811B-47EA-9211-93E2C104F3E1}"/>
              </a:ext>
            </a:extLst>
          </p:cNvPr>
          <p:cNvSpPr txBox="1"/>
          <p:nvPr/>
        </p:nvSpPr>
        <p:spPr>
          <a:xfrm>
            <a:off x="4261714" y="6354444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Учебная деятельность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E09EC9-43C4-4E4F-9FE6-3DF03E16C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943" y="2225917"/>
            <a:ext cx="5290494" cy="395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B13A1-F802-4DE0-BBE5-A24813BED314}"/>
              </a:ext>
            </a:extLst>
          </p:cNvPr>
          <p:cNvSpPr txBox="1"/>
          <p:nvPr/>
        </p:nvSpPr>
        <p:spPr>
          <a:xfrm>
            <a:off x="360727" y="134224"/>
            <a:ext cx="110483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ПАРА № 1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Виктория Г. – студентка 4 курса Свердловского областного педагогического колледжа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Екатерина Г. – ученица 4 «Б» класса МАОУ СОШ № 48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3C832-811B-47EA-9211-93E2C104F3E1}"/>
              </a:ext>
            </a:extLst>
          </p:cNvPr>
          <p:cNvSpPr txBox="1"/>
          <p:nvPr/>
        </p:nvSpPr>
        <p:spPr>
          <a:xfrm>
            <a:off x="4429493" y="6310949"/>
            <a:ext cx="34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Внеучебная  деятельность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668A17-71E2-4194-A64F-19F9D915A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00" y="2214749"/>
            <a:ext cx="4993057" cy="37310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BD6448-6579-474B-AB00-A33F3A063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716" y="2303006"/>
            <a:ext cx="5111155" cy="38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599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2E390-9EA7-455D-AC1E-A444746248A2}">
  <ds:schemaRefs>
    <ds:schemaRef ds:uri="http://schemas.openxmlformats.org/package/2006/metadata/core-properties"/>
    <ds:schemaRef ds:uri="http://schemas.microsoft.com/office/2006/documentManagement/types"/>
    <ds:schemaRef ds:uri="16c05727-aa75-4e4a-9b5f-8a80a1165891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230</TotalTime>
  <Words>814</Words>
  <Application>Microsoft Office PowerPoint</Application>
  <PresentationFormat>Широкоэкранный</PresentationFormat>
  <Paragraphs>113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Comic Sans MS</vt:lpstr>
      <vt:lpstr>Franklin Gothic Book</vt:lpstr>
      <vt:lpstr>Times New Roman</vt:lpstr>
      <vt:lpstr>Тема Office</vt:lpstr>
      <vt:lpstr>Модель внедрения формы наставничества «студент -ученик» в деятельность образовательной организации на примере МАОУ СОШ № 48 </vt:lpstr>
      <vt:lpstr>«Целевая модель наставничества» в МАОУ СОШ № 48</vt:lpstr>
      <vt:lpstr>Наставничество «студент – ученик»</vt:lpstr>
      <vt:lpstr>Наставничество «студент – ученик». Цель и задачи</vt:lpstr>
      <vt:lpstr>Презентация PowerPoint</vt:lpstr>
      <vt:lpstr>Наставничество «студент – ученик». Механизм управления</vt:lpstr>
      <vt:lpstr>Наставничество «студент – ученик». Направления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Наставничество «студент – ученик». Результаты</vt:lpstr>
      <vt:lpstr>Наставничество «студент – ученик». Риски и пути их преодоления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внедрения формы наставничества «студент -ученик» в деятельность образовательной организации на примере МАОУ СОШ № 48</dc:title>
  <dc:creator>людмила евдокимова</dc:creator>
  <cp:lastModifiedBy>Lu</cp:lastModifiedBy>
  <cp:revision>20</cp:revision>
  <cp:lastPrinted>2021-03-11T16:25:20Z</cp:lastPrinted>
  <dcterms:created xsi:type="dcterms:W3CDTF">2021-03-09T14:03:27Z</dcterms:created>
  <dcterms:modified xsi:type="dcterms:W3CDTF">2024-02-09T16:48:03Z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