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CC"/>
    <a:srgbClr val="5D11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F7C8D-2CA0-4641-8290-CF50E1DCCB2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1698-7E19-4EED-8BCB-2A3F793E1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BDFE13-7FE6-40E5-B6E2-A414D87AD3E9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902BC3-36D9-475E-B625-6E8DC5F62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gi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860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429132"/>
            <a:ext cx="8715436" cy="1928826"/>
          </a:xfrm>
        </p:spPr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1"/>
            <a:ext cx="75724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Опасные и безопасные ситуации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ED2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00570"/>
            <a:ext cx="3000396" cy="21431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458200" cy="1857388"/>
          </a:xfrm>
        </p:spPr>
        <p:txBody>
          <a:bodyPr>
            <a:normAutofit fontScale="90000"/>
          </a:bodyPr>
          <a:lstStyle/>
          <a:p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</a:t>
            </a:r>
            <a:r>
              <a:rPr lang="ru-RU" sz="73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9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Тест «Опасные и </a:t>
            </a:r>
            <a:br>
              <a:rPr lang="ru-RU" sz="49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9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безопасные ситуации».</a:t>
            </a:r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66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458200" cy="5000660"/>
          </a:xfrm>
        </p:spPr>
        <p:txBody>
          <a:bodyPr>
            <a:no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1 вопрос. К вам в дверь </a:t>
            </a:r>
          </a:p>
          <a:p>
            <a:r>
              <a:rPr lang="ru-RU" sz="3600" dirty="0" smtClean="0"/>
              <a:t>позвонил незнакомый человек.  </a:t>
            </a:r>
          </a:p>
          <a:p>
            <a:r>
              <a:rPr lang="ru-RU" sz="3600" dirty="0" smtClean="0"/>
              <a:t>                  Что вы сделаете?</a:t>
            </a:r>
          </a:p>
          <a:p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0070C0"/>
                </a:solidFill>
              </a:rPr>
              <a:t>А) Открою дверь.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Б) Приглашу в дом и угощу чаем.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  В) Посмотрю в глазок, спрошу кто – там.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52"/>
            <a:ext cx="2457448" cy="23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929330"/>
            <a:ext cx="8458200" cy="1464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5214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 вопрос. На улице к вам подошёл незнакомец и предложил конфетку. Как вы поступите?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rgbClr val="00B050"/>
                </a:solidFill>
              </a:rPr>
              <a:t>   А) Затею драку.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   Б) Откажусь от угощения.</a:t>
            </a:r>
          </a:p>
          <a:p>
            <a:r>
              <a:rPr lang="ru-RU" sz="3600" dirty="0" smtClean="0">
                <a:solidFill>
                  <a:srgbClr val="00B050"/>
                </a:solidFill>
              </a:rPr>
              <a:t>   В) Съем, так как очень люблю сладкое.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3554" name="Picture 2" descr="C:\Users\пользователь\AppData\Local\Microsoft\Windows\Temporary Internet Files\Content.IE5\TLIC4E8S\MC9004124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643050"/>
            <a:ext cx="1863505" cy="30555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5016"/>
            <a:ext cx="8458200" cy="3607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4786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 вопрос. Во время купания у товарища лопнул круг и он начал тонуть. Что вы будете делать?</a:t>
            </a:r>
          </a:p>
          <a:p>
            <a:endParaRPr lang="ru-RU" sz="3600" dirty="0" smtClean="0"/>
          </a:p>
          <a:p>
            <a:r>
              <a:rPr lang="ru-RU" sz="3600" dirty="0" smtClean="0"/>
              <a:t>   </a:t>
            </a:r>
            <a:r>
              <a:rPr lang="ru-RU" sz="3600" dirty="0" smtClean="0">
                <a:solidFill>
                  <a:srgbClr val="7030A0"/>
                </a:solidFill>
              </a:rPr>
              <a:t>А) Позову на помощь взрослых.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Б) Помашу ему рукой.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В) Быстро убегу.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4578" name="Picture 2" descr="C:\Users\пользователь\AppData\Local\Microsoft\Windows\Temporary Internet Files\Content.IE5\FZHAUVAL\MC90029035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10" y="3786190"/>
            <a:ext cx="3929090" cy="24399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1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86454"/>
            <a:ext cx="8458200" cy="2893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624918" cy="49292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 вопрос. В доме вдруг начался пожар. Ваши действия?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C00000"/>
                </a:solidFill>
              </a:rPr>
              <a:t> А) Спрячусь под кровать.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Б) Буду кричать.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   В) Вызову пожарных по телефону 01.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Users\пользователь\AppData\Local\Microsoft\Windows\Temporary Internet Files\Content.IE5\TLIC4E8S\MC9002902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00174"/>
            <a:ext cx="2264875" cy="2544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5016"/>
            <a:ext cx="8458200" cy="3607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52"/>
            <a:ext cx="8458200" cy="5357850"/>
          </a:xfrm>
        </p:spPr>
        <p:txBody>
          <a:bodyPr>
            <a:noAutofit/>
          </a:bodyPr>
          <a:lstStyle/>
          <a:p>
            <a:r>
              <a:rPr lang="ru-RU" sz="3600" dirty="0" smtClean="0"/>
              <a:t>5 вопрос. Вы опаздываете на занятия в школу и вам  нужно перейти дорогу. </a:t>
            </a:r>
          </a:p>
          <a:p>
            <a:endParaRPr lang="ru-RU" sz="3600" dirty="0" smtClean="0"/>
          </a:p>
          <a:p>
            <a:r>
              <a:rPr lang="ru-RU" sz="3600" dirty="0" smtClean="0">
                <a:solidFill>
                  <a:srgbClr val="FF33CC"/>
                </a:solidFill>
              </a:rPr>
              <a:t>   А</a:t>
            </a:r>
            <a:r>
              <a:rPr lang="ru-RU" sz="3600" smtClean="0">
                <a:solidFill>
                  <a:srgbClr val="FF33CC"/>
                </a:solidFill>
              </a:rPr>
              <a:t>) Перебегу </a:t>
            </a:r>
            <a:r>
              <a:rPr lang="ru-RU" sz="3600" dirty="0" smtClean="0">
                <a:solidFill>
                  <a:srgbClr val="FF33CC"/>
                </a:solidFill>
              </a:rPr>
              <a:t>дорогу </a:t>
            </a:r>
          </a:p>
          <a:p>
            <a:r>
              <a:rPr lang="ru-RU" sz="3600" dirty="0" smtClean="0">
                <a:solidFill>
                  <a:srgbClr val="FF33CC"/>
                </a:solidFill>
              </a:rPr>
              <a:t>бегом, где удобнее.</a:t>
            </a:r>
          </a:p>
          <a:p>
            <a:r>
              <a:rPr lang="ru-RU" sz="3600" dirty="0" smtClean="0">
                <a:solidFill>
                  <a:srgbClr val="FF33CC"/>
                </a:solidFill>
              </a:rPr>
              <a:t>   Б) Буду переходить дорогу только по пешеходному переходу.</a:t>
            </a:r>
          </a:p>
          <a:p>
            <a:r>
              <a:rPr lang="ru-RU" sz="3600" dirty="0" smtClean="0">
                <a:solidFill>
                  <a:srgbClr val="FF33CC"/>
                </a:solidFill>
              </a:rPr>
              <a:t>   В) Не буду переходить дорогу. </a:t>
            </a:r>
            <a:endParaRPr lang="ru-RU" sz="3600" dirty="0">
              <a:solidFill>
                <a:srgbClr val="FF33CC"/>
              </a:solidFill>
            </a:endParaRPr>
          </a:p>
        </p:txBody>
      </p:sp>
      <p:pic>
        <p:nvPicPr>
          <p:cNvPr id="26626" name="Picture 2" descr="C:\Users\пользователь\AppData\Local\Microsoft\Windows\Temporary Internet Files\Content.IE5\7TLD270F\MC90043202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714488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4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16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ВзаИмопроверка</a:t>
            </a:r>
            <a:endParaRPr lang="ru-RU" sz="5400" b="1" cap="all" spc="0" dirty="0">
              <a:ln w="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28" y="1857362"/>
          <a:ext cx="7004151" cy="421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176"/>
                <a:gridCol w="1119195"/>
                <a:gridCol w="1119195"/>
                <a:gridCol w="1119195"/>
                <a:gridCol w="1119195"/>
                <a:gridCol w="1119195"/>
              </a:tblGrid>
              <a:tr h="10537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     вопрос</a:t>
                      </a:r>
                    </a:p>
                    <a:p>
                      <a:endParaRPr lang="ru-RU" sz="20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ответ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Б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В</a:t>
                      </a:r>
                      <a:endParaRPr lang="ru-RU" sz="48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/>
                        <a:t>X</a:t>
                      </a:r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428728" y="1857364"/>
            <a:ext cx="1357322" cy="100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>Опасение – половина спасения.</a:t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>Берегись бед, пока их нет.</a:t>
            </a:r>
            <a:endParaRPr lang="ru-RU" sz="6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изнесмены,бумажная работа,девушки,дело,деловые люди,женщины,женщины-предприниматели,люди,метафоры,мужчины,предприниматели,работа,спасательные круги,спасательные средства,суда,тран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929090" cy="30956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BEF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BEF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сосуль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4290"/>
            <a:ext cx="4000528" cy="30718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 descr="дорог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00438"/>
            <a:ext cx="4000528" cy="3143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 descr="пожа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00438"/>
            <a:ext cx="3857652" cy="3143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857232"/>
          <a:ext cx="7715310" cy="576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  <a:gridCol w="514354"/>
              </a:tblGrid>
              <a:tr h="640083">
                <a:tc rowSpan="6" gridSpan="4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9129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1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9129">
                <a:tc gridSpan="9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396">
                <a:tc gridSpan="4"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643438" y="71435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142873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14810" y="714356"/>
            <a:ext cx="428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2000240"/>
            <a:ext cx="428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3929066"/>
            <a:ext cx="428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71435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2000240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2000240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15206" y="3286124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392906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3929066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15074" y="5214950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5857892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714356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5857892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1604" y="4572008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43636" y="714356"/>
            <a:ext cx="538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86578" y="714356"/>
            <a:ext cx="460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Ё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86644" y="714356"/>
            <a:ext cx="564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40" y="2000240"/>
            <a:ext cx="564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15008" y="1428736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15140" y="3286124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15074" y="2643182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43702" y="1428736"/>
            <a:ext cx="654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15206" y="1428736"/>
            <a:ext cx="526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86710" y="1428736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3286124"/>
            <a:ext cx="526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2000240"/>
            <a:ext cx="526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714876" y="3286124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14810" y="2000240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86710" y="3286124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643306" y="4572008"/>
            <a:ext cx="4844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143372" y="5857892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43240" y="5857892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15008" y="4643446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15074" y="3286124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5008" y="2643182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43702" y="2643182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15140" y="5857892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43372" y="4572008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786710" y="264318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86644" y="2643182"/>
            <a:ext cx="505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43570" y="3286124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786710" y="3929066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14810" y="328612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71538" y="4572008"/>
            <a:ext cx="489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143108" y="4572008"/>
            <a:ext cx="460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286776" y="2643182"/>
            <a:ext cx="551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86776" y="3286124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215206" y="3929066"/>
            <a:ext cx="54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4572008"/>
            <a:ext cx="500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14942" y="4572008"/>
            <a:ext cx="4603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15206" y="4572008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286512" y="457200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643174" y="457200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143240" y="457200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643438" y="4572008"/>
            <a:ext cx="505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715008" y="5286388"/>
            <a:ext cx="463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215074" y="5857892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15008" y="5857892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Ь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4876" y="5857892"/>
            <a:ext cx="4940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715140" y="5214950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00636"/>
            <a:ext cx="1600204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8492" y="14644766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85736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/>
          <p:cNvSpPr/>
          <p:nvPr/>
        </p:nvSpPr>
        <p:spPr>
          <a:xfrm>
            <a:off x="857224" y="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Причины  опасностей</a:t>
            </a:r>
            <a:endParaRPr lang="ru-RU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143932" cy="550920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Опасность 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– это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когда человеку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кто – то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или что – то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грожает.    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http://images-partners.google.com/images?q=tbn:n-KwDamC3yhYRM::http://www.cartoonclipartfree.com/Cliparts_Free/Berufe_Free/Cartoon-Clipart-Free-12.gif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-7010400"/>
            <a:ext cx="1181100" cy="1181100"/>
          </a:xfrm>
          <a:prstGeom prst="rect">
            <a:avLst/>
          </a:prstGeom>
          <a:noFill/>
        </p:spPr>
      </p:pic>
      <p:pic>
        <p:nvPicPr>
          <p:cNvPr id="3078" name="Picture 6" descr="http://images-partners.google.com/images?q=tbn:n-KwDamC3yhYRM::http://www.cartoonclipartfree.com/Cliparts_Free/Berufe_Free/Cartoon-Clipart-Free-12.gif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-7010400"/>
            <a:ext cx="1181100" cy="1181100"/>
          </a:xfrm>
          <a:prstGeom prst="rect">
            <a:avLst/>
          </a:prstGeom>
          <a:noFill/>
        </p:spPr>
      </p:pic>
      <p:pic>
        <p:nvPicPr>
          <p:cNvPr id="3080" name="Picture 8" descr="http://images-partners.google.com/images?q=tbn:n-KwDamC3yhYRM::http://www.cartoonclipartfree.com/Cliparts_Free/Berufe_Free/Cartoon-Clipart-Free-12.gif">
            <a:hlinkClick r:id="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-7010400"/>
            <a:ext cx="1181100" cy="1181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Безопасные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места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Школа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Квартира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1" name="Picture 5" descr="C:\Users\пользователь\AppData\Local\Microsoft\Windows\Temporary Internet Files\Content.IE5\7TLD270F\MC90031133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929198"/>
            <a:ext cx="2571768" cy="1500198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AppData\Local\Microsoft\Windows\Temporary Internet Files\Content.IE5\CS1I0D9V\MC90031133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28802"/>
            <a:ext cx="1827886" cy="1005840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4" name="Picture 8" descr="C:\Users\пользователь\AppData\Local\Microsoft\Windows\Temporary Internet Files\Content.IE5\CS1I0D9V\MC90031133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429132"/>
            <a:ext cx="2464427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Опасные места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Улица, переулок.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Лес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Дорога</a:t>
            </a:r>
          </a:p>
          <a:p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Квартира, если ребёнок один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59" name="Picture 3" descr="C:\Users\пользователь\AppData\Local\Microsoft\Windows\Temporary Internet Files\Content.IE5\TLIC4E8S\MC90019810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25860" y="3731934"/>
            <a:ext cx="1534562" cy="4214842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AppData\Local\Microsoft\Windows\Temporary Internet Files\Content.IE5\FZHAUVAL\MM90025443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00174"/>
            <a:ext cx="3071834" cy="1924057"/>
          </a:xfrm>
          <a:prstGeom prst="rect">
            <a:avLst/>
          </a:prstGeom>
          <a:noFill/>
        </p:spPr>
      </p:pic>
      <p:pic>
        <p:nvPicPr>
          <p:cNvPr id="19461" name="Picture 5" descr="C:\Users\пользователь\AppData\Local\Microsoft\Windows\Temporary Internet Files\Content.IE5\TLIC4E8S\MC90030383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57628"/>
            <a:ext cx="1799539" cy="1017157"/>
          </a:xfrm>
          <a:prstGeom prst="rect">
            <a:avLst/>
          </a:prstGeom>
          <a:noFill/>
        </p:spPr>
      </p:pic>
      <p:pic>
        <p:nvPicPr>
          <p:cNvPr id="19462" name="Picture 6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86190"/>
            <a:ext cx="1830629" cy="1149401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Люди, которые могут помочь</a:t>
            </a:r>
            <a:endParaRPr lang="ru-RU" sz="48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C:\Users\пользователь\AppData\Local\Microsoft\Windows\Temporary Internet Files\Content.IE5\FZHAUVAL\MC90034353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1578373" cy="2071702"/>
          </a:xfrm>
          <a:prstGeom prst="rect">
            <a:avLst/>
          </a:prstGeom>
          <a:noFill/>
        </p:spPr>
      </p:pic>
      <p:pic>
        <p:nvPicPr>
          <p:cNvPr id="20486" name="Picture 6" descr="C:\Users\пользователь\AppData\Local\Microsoft\Windows\Temporary Internet Files\Content.IE5\CS1I0D9V\MC90043601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428736"/>
            <a:ext cx="1616075" cy="1882775"/>
          </a:xfrm>
          <a:prstGeom prst="rect">
            <a:avLst/>
          </a:prstGeom>
          <a:noFill/>
        </p:spPr>
      </p:pic>
      <p:pic>
        <p:nvPicPr>
          <p:cNvPr id="20487" name="Picture 7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428736"/>
            <a:ext cx="2214578" cy="2000264"/>
          </a:xfrm>
          <a:prstGeom prst="rect">
            <a:avLst/>
          </a:prstGeom>
          <a:noFill/>
        </p:spPr>
      </p:pic>
      <p:pic>
        <p:nvPicPr>
          <p:cNvPr id="20488" name="Picture 8" descr="C:\Users\пользователь\AppData\Local\Microsoft\Windows\Temporary Internet Files\Content.IE5\TLIC4E8S\MC90027926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143380"/>
            <a:ext cx="1857388" cy="2214578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BEF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пожарная машин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3929066"/>
            <a:ext cx="2357454" cy="2214578"/>
          </a:xfrm>
          <a:prstGeom prst="rect">
            <a:avLst/>
          </a:prstGeom>
        </p:spPr>
      </p:pic>
      <p:pic>
        <p:nvPicPr>
          <p:cNvPr id="13" name="Рисунок 12" descr="милиционе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3929066"/>
            <a:ext cx="2286016" cy="21431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03847" cy="37147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143404" cy="369599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357694"/>
            <a:ext cx="3567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рисунок 1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143512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рисунок 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Шаги принятия решений:</a:t>
            </a:r>
            <a:endParaRPr lang="ru-RU" sz="54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571612"/>
            <a:ext cx="55047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Остановись.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Подумай.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Выбери.</a:t>
            </a:r>
          </a:p>
          <a:p>
            <a:pPr marL="914400" indent="-914400">
              <a:buAutoNum type="arabicPeriod"/>
            </a:pPr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Похвали себя.</a:t>
            </a:r>
            <a:endParaRPr lang="ru-RU" sz="54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1506" name="Picture 2" descr="6eb5358d0231"/>
          <p:cNvPicPr>
            <a:picLocks noChangeAspect="1" noChangeArrowheads="1"/>
          </p:cNvPicPr>
          <p:nvPr/>
        </p:nvPicPr>
        <p:blipFill>
          <a:blip r:embed="rId2"/>
          <a:srcRect r="31534"/>
          <a:stretch>
            <a:fillRect/>
          </a:stretch>
        </p:blipFill>
        <p:spPr bwMode="auto">
          <a:xfrm>
            <a:off x="428596" y="3143248"/>
            <a:ext cx="19558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FFFF00"/>
    </a:dk2>
    <a:lt2>
      <a:srgbClr val="EEECE1"/>
    </a:lt2>
    <a:accent1>
      <a:srgbClr val="FFFF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C00000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FFFF00"/>
    </a:dk2>
    <a:lt2>
      <a:srgbClr val="EEECE1"/>
    </a:lt2>
    <a:accent1>
      <a:srgbClr val="FFFF00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</TotalTime>
  <Words>358</Words>
  <Application>Microsoft Office PowerPoint</Application>
  <PresentationFormat>Экран (4:3)</PresentationFormat>
  <Paragraphs>139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Трек</vt:lpstr>
      <vt:lpstr>Бумажная</vt:lpstr>
      <vt:lpstr>Апекс</vt:lpstr>
      <vt:lpstr> </vt:lpstr>
      <vt:lpstr>Слайд 2</vt:lpstr>
      <vt:lpstr>Слайд 3</vt:lpstr>
      <vt:lpstr>Слайд 4</vt:lpstr>
      <vt:lpstr>Безопасные места</vt:lpstr>
      <vt:lpstr>Опасные места</vt:lpstr>
      <vt:lpstr>Слайд 7</vt:lpstr>
      <vt:lpstr>Слайд 8</vt:lpstr>
      <vt:lpstr>Слайд 9</vt:lpstr>
      <vt:lpstr>        Тест «Опасные и  безопасные ситуации». </vt:lpstr>
      <vt:lpstr>Слайд 11</vt:lpstr>
      <vt:lpstr>Слайд 12</vt:lpstr>
      <vt:lpstr>Слайд 13</vt:lpstr>
      <vt:lpstr>Слайд 14</vt:lpstr>
      <vt:lpstr>Слайд 15</vt:lpstr>
      <vt:lpstr>Опасение – половина спасения.  Берегись бед, пока их нет.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«Средняя общеобразовательная школа № 18»</dc:title>
  <dc:creator>пользователь</dc:creator>
  <cp:lastModifiedBy>Вова</cp:lastModifiedBy>
  <cp:revision>47</cp:revision>
  <dcterms:created xsi:type="dcterms:W3CDTF">2011-02-20T09:03:24Z</dcterms:created>
  <dcterms:modified xsi:type="dcterms:W3CDTF">2015-10-06T16:24:44Z</dcterms:modified>
</cp:coreProperties>
</file>