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theme/themeOverride7.xml" ContentType="application/vnd.openxmlformats-officedocument.themeOverr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theme/themeOverride5.xml" ContentType="application/vnd.openxmlformats-officedocument.themeOverr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Override3.xml" ContentType="application/vnd.openxmlformats-officedocument.themeOverride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Override6.xml" ContentType="application/vnd.openxmlformats-officedocument.themeOverr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emf" ContentType="image/x-emf"/>
  <Override PartName="/ppt/theme/themeOverride4.xml" ContentType="application/vnd.openxmlformats-officedocument.themeOverr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4" r:id="rId3"/>
    <p:sldMasterId id="2147483696" r:id="rId4"/>
  </p:sldMasterIdLst>
  <p:notesMasterIdLst>
    <p:notesMasterId r:id="rId21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71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FF33CC"/>
    <a:srgbClr val="5D1147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CF7C8D-2CA0-4641-8290-CF50E1DCCB27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CF1698-7E19-4EED-8BCB-2A3F793E17D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5BDFE13-7FE6-40E5-B6E2-A414D87AD3E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0902BC3-36D9-475E-B625-6E8DC5F628F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9.xml"/><Relationship Id="rId1" Type="http://schemas.openxmlformats.org/officeDocument/2006/relationships/themeOverride" Target="../theme/themeOverride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3.gif"/><Relationship Id="rId4" Type="http://schemas.openxmlformats.org/officeDocument/2006/relationships/image" Target="../media/image1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21.wmf"/><Relationship Id="rId5" Type="http://schemas.openxmlformats.org/officeDocument/2006/relationships/image" Target="../media/image20.wmf"/><Relationship Id="rId4" Type="http://schemas.openxmlformats.org/officeDocument/2006/relationships/image" Target="../media/image19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wmf"/><Relationship Id="rId7" Type="http://schemas.openxmlformats.org/officeDocument/2006/relationships/image" Target="../media/image26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7772400" cy="2286015"/>
          </a:xfrm>
        </p:spPr>
        <p:txBody>
          <a:bodyPr>
            <a:normAutofit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4429132"/>
            <a:ext cx="8715436" cy="1928826"/>
          </a:xfrm>
        </p:spPr>
        <p:txBody>
          <a:bodyPr/>
          <a:lstStyle/>
          <a:p>
            <a:pPr algn="l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214291"/>
            <a:ext cx="7572428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Опасные и безопасные ситуации</a:t>
            </a:r>
            <a:endParaRPr lang="ru-RU" sz="9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2050" name="Picture 2" descr="ED26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4500570"/>
            <a:ext cx="3000396" cy="214314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42844" y="214290"/>
            <a:ext cx="8458200" cy="1857388"/>
          </a:xfrm>
        </p:spPr>
        <p:txBody>
          <a:bodyPr>
            <a:normAutofit fontScale="90000"/>
          </a:bodyPr>
          <a:lstStyle/>
          <a:p>
            <a:r>
              <a:rPr lang="ru-RU" sz="5400" b="1" cap="non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      </a:t>
            </a:r>
            <a:r>
              <a:rPr lang="ru-RU" sz="7300" b="1" cap="non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ru-RU" sz="4900" b="1" cap="non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Тест «Опасные и </a:t>
            </a:r>
            <a:br>
              <a:rPr lang="ru-RU" sz="4900" b="1" cap="non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</a:br>
            <a:r>
              <a:rPr lang="ru-RU" sz="4900" b="1" cap="non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безопасные ситуации».</a:t>
            </a:r>
            <a:r>
              <a:rPr lang="ru-RU" sz="5400" b="1" cap="non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/>
            </a:r>
            <a:br>
              <a:rPr lang="ru-RU" sz="5400" b="1" cap="non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</a:br>
            <a:endParaRPr lang="ru-RU" sz="6600" b="1" cap="none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214282" y="1571612"/>
            <a:ext cx="8458200" cy="5000660"/>
          </a:xfrm>
        </p:spPr>
        <p:txBody>
          <a:bodyPr>
            <a:noAutofit/>
          </a:bodyPr>
          <a:lstStyle/>
          <a:p>
            <a:endParaRPr lang="ru-RU" sz="3600" dirty="0" smtClean="0"/>
          </a:p>
          <a:p>
            <a:endParaRPr lang="ru-RU" sz="3600" dirty="0" smtClean="0"/>
          </a:p>
          <a:p>
            <a:endParaRPr lang="ru-RU" sz="3600" dirty="0" smtClean="0"/>
          </a:p>
          <a:p>
            <a:endParaRPr lang="ru-RU" sz="3600" dirty="0" smtClean="0"/>
          </a:p>
          <a:p>
            <a:endParaRPr lang="ru-RU" sz="3600" dirty="0" smtClean="0"/>
          </a:p>
          <a:p>
            <a:r>
              <a:rPr lang="ru-RU" sz="3600" dirty="0" smtClean="0"/>
              <a:t>1 вопрос. К вам в дверь </a:t>
            </a:r>
          </a:p>
          <a:p>
            <a:r>
              <a:rPr lang="ru-RU" sz="3600" dirty="0" smtClean="0"/>
              <a:t>позвонил незнакомый человек.  </a:t>
            </a:r>
          </a:p>
          <a:p>
            <a:r>
              <a:rPr lang="ru-RU" sz="3600" dirty="0" smtClean="0"/>
              <a:t>                  Что вы сделаете?</a:t>
            </a:r>
          </a:p>
          <a:p>
            <a:r>
              <a:rPr lang="ru-RU" sz="3600" dirty="0" smtClean="0"/>
              <a:t>   </a:t>
            </a:r>
            <a:r>
              <a:rPr lang="ru-RU" sz="3600" dirty="0" smtClean="0">
                <a:solidFill>
                  <a:srgbClr val="0070C0"/>
                </a:solidFill>
              </a:rPr>
              <a:t>А) Открою дверь.</a:t>
            </a:r>
          </a:p>
          <a:p>
            <a:r>
              <a:rPr lang="ru-RU" sz="3600" dirty="0" smtClean="0">
                <a:solidFill>
                  <a:srgbClr val="0070C0"/>
                </a:solidFill>
              </a:rPr>
              <a:t>   Б) Приглашу в дом и угощу чаем.</a:t>
            </a:r>
          </a:p>
          <a:p>
            <a:r>
              <a:rPr lang="ru-RU" sz="3600" dirty="0" smtClean="0">
                <a:solidFill>
                  <a:srgbClr val="0070C0"/>
                </a:solidFill>
              </a:rPr>
              <a:t>   В) Посмотрю в глазок, спрошу кто – там.</a:t>
            </a:r>
            <a:endParaRPr lang="ru-RU" sz="3600" dirty="0">
              <a:solidFill>
                <a:srgbClr val="0070C0"/>
              </a:solidFill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50" y="142852"/>
            <a:ext cx="2457448" cy="2386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750"/>
                            </p:stCondLst>
                            <p:childTnLst>
                              <p:par>
                                <p:cTn id="4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750"/>
                            </p:stCondLst>
                            <p:childTnLst>
                              <p:par>
                                <p:cTn id="6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5929330"/>
            <a:ext cx="8458200" cy="14645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285728"/>
            <a:ext cx="8458200" cy="5214974"/>
          </a:xfrm>
        </p:spPr>
        <p:txBody>
          <a:bodyPr>
            <a:normAutofit/>
          </a:bodyPr>
          <a:lstStyle/>
          <a:p>
            <a:r>
              <a:rPr lang="ru-RU" sz="3600" dirty="0" smtClean="0"/>
              <a:t>2 вопрос. На улице к вам подошёл незнакомец и предложил конфетку. Как вы поступите?</a:t>
            </a:r>
          </a:p>
          <a:p>
            <a:endParaRPr lang="ru-RU" sz="3600" dirty="0" smtClean="0"/>
          </a:p>
          <a:p>
            <a:r>
              <a:rPr lang="ru-RU" sz="3600" dirty="0" smtClean="0">
                <a:solidFill>
                  <a:srgbClr val="00B050"/>
                </a:solidFill>
              </a:rPr>
              <a:t>   А) Затею драку.</a:t>
            </a:r>
          </a:p>
          <a:p>
            <a:r>
              <a:rPr lang="ru-RU" sz="3600" dirty="0" smtClean="0">
                <a:solidFill>
                  <a:srgbClr val="00B050"/>
                </a:solidFill>
              </a:rPr>
              <a:t>   Б) Откажусь от угощения.</a:t>
            </a:r>
          </a:p>
          <a:p>
            <a:r>
              <a:rPr lang="ru-RU" sz="3600" dirty="0" smtClean="0">
                <a:solidFill>
                  <a:srgbClr val="00B050"/>
                </a:solidFill>
              </a:rPr>
              <a:t>   В) Съем, так как очень люблю сладкое.</a:t>
            </a:r>
            <a:endParaRPr lang="ru-RU" sz="3600" dirty="0">
              <a:solidFill>
                <a:srgbClr val="00B050"/>
              </a:solidFill>
            </a:endParaRPr>
          </a:p>
        </p:txBody>
      </p:sp>
      <p:pic>
        <p:nvPicPr>
          <p:cNvPr id="23554" name="Picture 2" descr="C:\Users\пользователь\AppData\Local\Microsoft\Windows\Temporary Internet Files\Content.IE5\TLIC4E8S\MC900412472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40" y="1643050"/>
            <a:ext cx="1863505" cy="305554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950"/>
                            </p:stCondLst>
                            <p:childTnLst>
                              <p:par>
                                <p:cTn id="1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950"/>
                            </p:stCondLst>
                            <p:childTnLst>
                              <p:par>
                                <p:cTn id="3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950"/>
                            </p:stCondLst>
                            <p:childTnLst>
                              <p:par>
                                <p:cTn id="4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5715016"/>
            <a:ext cx="8458200" cy="36077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214290"/>
            <a:ext cx="8458200" cy="4786346"/>
          </a:xfrm>
        </p:spPr>
        <p:txBody>
          <a:bodyPr>
            <a:normAutofit/>
          </a:bodyPr>
          <a:lstStyle/>
          <a:p>
            <a:r>
              <a:rPr lang="ru-RU" sz="3600" dirty="0" smtClean="0"/>
              <a:t>3 вопрос. Во время купания у товарища лопнул круг и он начал тонуть. Что вы будете делать?</a:t>
            </a:r>
          </a:p>
          <a:p>
            <a:endParaRPr lang="ru-RU" sz="3600" dirty="0" smtClean="0"/>
          </a:p>
          <a:p>
            <a:r>
              <a:rPr lang="ru-RU" sz="3600" dirty="0" smtClean="0"/>
              <a:t>   </a:t>
            </a:r>
            <a:r>
              <a:rPr lang="ru-RU" sz="3600" dirty="0" smtClean="0">
                <a:solidFill>
                  <a:srgbClr val="7030A0"/>
                </a:solidFill>
              </a:rPr>
              <a:t>А) Позову на помощь взрослых.</a:t>
            </a:r>
          </a:p>
          <a:p>
            <a:r>
              <a:rPr lang="ru-RU" sz="3600" dirty="0" smtClean="0">
                <a:solidFill>
                  <a:srgbClr val="7030A0"/>
                </a:solidFill>
              </a:rPr>
              <a:t>   Б) Помашу ему рукой.</a:t>
            </a:r>
          </a:p>
          <a:p>
            <a:r>
              <a:rPr lang="ru-RU" sz="3600" dirty="0" smtClean="0">
                <a:solidFill>
                  <a:srgbClr val="7030A0"/>
                </a:solidFill>
              </a:rPr>
              <a:t>   В) Быстро убегу.</a:t>
            </a:r>
            <a:endParaRPr lang="ru-RU" sz="3600" dirty="0">
              <a:solidFill>
                <a:srgbClr val="7030A0"/>
              </a:solidFill>
            </a:endParaRPr>
          </a:p>
        </p:txBody>
      </p:sp>
      <p:pic>
        <p:nvPicPr>
          <p:cNvPr id="24578" name="Picture 2" descr="C:\Users\пользователь\AppData\Local\Microsoft\Windows\Temporary Internet Files\Content.IE5\FZHAUVAL\MC900290355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10" y="3786190"/>
            <a:ext cx="3929090" cy="2439909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150"/>
                            </p:stCondLst>
                            <p:childTnLst>
                              <p:par>
                                <p:cTn id="1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150"/>
                            </p:stCondLst>
                            <p:childTnLst>
                              <p:par>
                                <p:cTn id="3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150"/>
                            </p:stCondLst>
                            <p:childTnLst>
                              <p:par>
                                <p:cTn id="4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5786454"/>
            <a:ext cx="8458200" cy="2893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285728"/>
            <a:ext cx="8624918" cy="4929222"/>
          </a:xfrm>
        </p:spPr>
        <p:txBody>
          <a:bodyPr>
            <a:normAutofit/>
          </a:bodyPr>
          <a:lstStyle/>
          <a:p>
            <a:r>
              <a:rPr lang="ru-RU" sz="3600" dirty="0" smtClean="0"/>
              <a:t>4 вопрос. В доме вдруг начался пожар. Ваши действия?</a:t>
            </a:r>
          </a:p>
          <a:p>
            <a:endParaRPr lang="ru-RU" sz="3600" dirty="0" smtClean="0"/>
          </a:p>
          <a:p>
            <a:endParaRPr lang="ru-RU" sz="3600" dirty="0" smtClean="0"/>
          </a:p>
          <a:p>
            <a:r>
              <a:rPr lang="ru-RU" sz="3600" dirty="0" smtClean="0"/>
              <a:t>  </a:t>
            </a:r>
            <a:r>
              <a:rPr lang="ru-RU" sz="3600" dirty="0" smtClean="0">
                <a:solidFill>
                  <a:srgbClr val="C00000"/>
                </a:solidFill>
              </a:rPr>
              <a:t> А) Спрячусь под кровать.</a:t>
            </a:r>
          </a:p>
          <a:p>
            <a:r>
              <a:rPr lang="ru-RU" sz="3600" dirty="0" smtClean="0">
                <a:solidFill>
                  <a:srgbClr val="C00000"/>
                </a:solidFill>
              </a:rPr>
              <a:t>   Б) Буду кричать.</a:t>
            </a:r>
          </a:p>
          <a:p>
            <a:r>
              <a:rPr lang="ru-RU" sz="3600" dirty="0" smtClean="0">
                <a:solidFill>
                  <a:srgbClr val="C00000"/>
                </a:solidFill>
              </a:rPr>
              <a:t>   В) Вызову пожарных по телефону 01.</a:t>
            </a:r>
            <a:endParaRPr lang="ru-RU" sz="3600" dirty="0">
              <a:solidFill>
                <a:srgbClr val="C00000"/>
              </a:solidFill>
            </a:endParaRPr>
          </a:p>
        </p:txBody>
      </p:sp>
      <p:pic>
        <p:nvPicPr>
          <p:cNvPr id="25602" name="Picture 2" descr="C:\Users\пользователь\AppData\Local\Microsoft\Windows\Temporary Internet Files\Content.IE5\TLIC4E8S\MC900290293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8" y="1500174"/>
            <a:ext cx="2264875" cy="254402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650"/>
                            </p:stCondLst>
                            <p:childTnLst>
                              <p:par>
                                <p:cTn id="1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650"/>
                            </p:stCondLst>
                            <p:childTnLst>
                              <p:par>
                                <p:cTn id="3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650"/>
                            </p:stCondLst>
                            <p:childTnLst>
                              <p:par>
                                <p:cTn id="4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5715016"/>
            <a:ext cx="8458200" cy="36077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142852"/>
            <a:ext cx="8458200" cy="5357850"/>
          </a:xfrm>
        </p:spPr>
        <p:txBody>
          <a:bodyPr>
            <a:noAutofit/>
          </a:bodyPr>
          <a:lstStyle/>
          <a:p>
            <a:r>
              <a:rPr lang="ru-RU" sz="3600" dirty="0" smtClean="0"/>
              <a:t>5 вопрос. Вы опаздываете на занятия в школу и вам  нужно перейти дорогу. </a:t>
            </a:r>
          </a:p>
          <a:p>
            <a:endParaRPr lang="ru-RU" sz="3600" dirty="0" smtClean="0"/>
          </a:p>
          <a:p>
            <a:r>
              <a:rPr lang="ru-RU" sz="3600" dirty="0" smtClean="0">
                <a:solidFill>
                  <a:srgbClr val="FF33CC"/>
                </a:solidFill>
              </a:rPr>
              <a:t>   А</a:t>
            </a:r>
            <a:r>
              <a:rPr lang="ru-RU" sz="3600" smtClean="0">
                <a:solidFill>
                  <a:srgbClr val="FF33CC"/>
                </a:solidFill>
              </a:rPr>
              <a:t>) Перебегу </a:t>
            </a:r>
            <a:r>
              <a:rPr lang="ru-RU" sz="3600" dirty="0" smtClean="0">
                <a:solidFill>
                  <a:srgbClr val="FF33CC"/>
                </a:solidFill>
              </a:rPr>
              <a:t>дорогу </a:t>
            </a:r>
          </a:p>
          <a:p>
            <a:r>
              <a:rPr lang="ru-RU" sz="3600" dirty="0" smtClean="0">
                <a:solidFill>
                  <a:srgbClr val="FF33CC"/>
                </a:solidFill>
              </a:rPr>
              <a:t>бегом, где удобнее.</a:t>
            </a:r>
          </a:p>
          <a:p>
            <a:r>
              <a:rPr lang="ru-RU" sz="3600" dirty="0" smtClean="0">
                <a:solidFill>
                  <a:srgbClr val="FF33CC"/>
                </a:solidFill>
              </a:rPr>
              <a:t>   Б) Буду переходить дорогу только по пешеходному переходу.</a:t>
            </a:r>
          </a:p>
          <a:p>
            <a:r>
              <a:rPr lang="ru-RU" sz="3600" dirty="0" smtClean="0">
                <a:solidFill>
                  <a:srgbClr val="FF33CC"/>
                </a:solidFill>
              </a:rPr>
              <a:t>   В) Не буду переходить дорогу. </a:t>
            </a:r>
            <a:endParaRPr lang="ru-RU" sz="3600" dirty="0">
              <a:solidFill>
                <a:srgbClr val="FF33CC"/>
              </a:solidFill>
            </a:endParaRPr>
          </a:p>
        </p:txBody>
      </p:sp>
      <p:pic>
        <p:nvPicPr>
          <p:cNvPr id="26626" name="Picture 2" descr="C:\Users\пользователь\AppData\Local\Microsoft\Windows\Temporary Internet Files\Content.IE5\7TLD270F\MC900432029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40" y="1714488"/>
            <a:ext cx="1827886" cy="182788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400"/>
                            </p:stCondLst>
                            <p:childTnLst>
                              <p:par>
                                <p:cTn id="1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400"/>
                            </p:stCondLst>
                            <p:childTnLst>
                              <p:par>
                                <p:cTn id="3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400"/>
                            </p:stCondLst>
                            <p:childTnLst>
                              <p:par>
                                <p:cTn id="4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400"/>
                            </p:stCondLst>
                            <p:childTnLst>
                              <p:par>
                                <p:cTn id="6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428604"/>
            <a:ext cx="71616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err="1" smtClean="0">
                <a:ln w="0">
                  <a:solidFill>
                    <a:schemeClr val="bg1"/>
                  </a:solidFill>
                </a:ln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ВзаИмопроверка</a:t>
            </a:r>
            <a:endParaRPr lang="ru-RU" sz="5400" b="1" cap="all" spc="0" dirty="0">
              <a:ln w="0">
                <a:solidFill>
                  <a:schemeClr val="bg1"/>
                </a:solidFill>
              </a:ln>
              <a:solidFill>
                <a:schemeClr val="bg2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28728" y="1857362"/>
          <a:ext cx="7004151" cy="42148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8176"/>
                <a:gridCol w="1119195"/>
                <a:gridCol w="1119195"/>
                <a:gridCol w="1119195"/>
                <a:gridCol w="1119195"/>
                <a:gridCol w="1119195"/>
              </a:tblGrid>
              <a:tr h="1053711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</a:rPr>
                        <a:t>     вопрос</a:t>
                      </a:r>
                    </a:p>
                    <a:p>
                      <a:endParaRPr lang="ru-RU" sz="2000" dirty="0" smtClean="0">
                        <a:solidFill>
                          <a:schemeClr val="bg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r>
                        <a:rPr lang="ru-RU" sz="200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</a:rPr>
                        <a:t>ответ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</a:rPr>
                        <a:t>1</a:t>
                      </a:r>
                      <a:endParaRPr lang="ru-RU" sz="4800" dirty="0">
                        <a:solidFill>
                          <a:schemeClr val="bg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</a:rPr>
                        <a:t>2</a:t>
                      </a:r>
                      <a:endParaRPr lang="ru-RU" sz="4800" dirty="0">
                        <a:solidFill>
                          <a:schemeClr val="bg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</a:rPr>
                        <a:t>3</a:t>
                      </a:r>
                      <a:endParaRPr lang="ru-RU" sz="4800" dirty="0">
                        <a:solidFill>
                          <a:schemeClr val="bg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</a:rPr>
                        <a:t>4</a:t>
                      </a:r>
                      <a:endParaRPr lang="ru-RU" sz="4800" dirty="0">
                        <a:solidFill>
                          <a:schemeClr val="bg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</a:rPr>
                        <a:t>5</a:t>
                      </a:r>
                      <a:endParaRPr lang="ru-RU" sz="4800" dirty="0">
                        <a:solidFill>
                          <a:schemeClr val="bg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053711"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</a:rPr>
                        <a:t>А</a:t>
                      </a:r>
                      <a:endParaRPr lang="ru-RU" sz="4800" dirty="0">
                        <a:solidFill>
                          <a:schemeClr val="bg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6000" b="1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6000" b="1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 smtClean="0"/>
                        <a:t>X</a:t>
                      </a:r>
                      <a:endParaRPr lang="ru-RU" sz="6000" b="1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6000" b="1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6000" b="1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053711"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</a:rPr>
                        <a:t>Б</a:t>
                      </a:r>
                      <a:endParaRPr lang="ru-RU" sz="4800" dirty="0">
                        <a:solidFill>
                          <a:schemeClr val="bg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6000" b="1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 smtClean="0"/>
                        <a:t>X</a:t>
                      </a:r>
                      <a:endParaRPr lang="ru-RU" sz="6000" b="1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6000" b="1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6000" b="1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 smtClean="0"/>
                        <a:t>X</a:t>
                      </a:r>
                      <a:endParaRPr lang="ru-RU" sz="6000" b="1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053711"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</a:rPr>
                        <a:t>В</a:t>
                      </a:r>
                      <a:endParaRPr lang="ru-RU" sz="4800" dirty="0">
                        <a:solidFill>
                          <a:schemeClr val="bg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 smtClean="0"/>
                        <a:t>X</a:t>
                      </a:r>
                      <a:endParaRPr lang="ru-RU" sz="6000" b="1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6000" b="1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6000" b="1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 smtClean="0"/>
                        <a:t>X</a:t>
                      </a:r>
                      <a:endParaRPr lang="ru-RU" sz="6000" b="1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6000" b="1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5" name="Прямая соединительная линия 4"/>
          <p:cNvCxnSpPr/>
          <p:nvPr/>
        </p:nvCxnSpPr>
        <p:spPr>
          <a:xfrm>
            <a:off x="1428728" y="1857364"/>
            <a:ext cx="1357322" cy="1000132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83320"/>
          </a:xfrm>
        </p:spPr>
        <p:txBody>
          <a:bodyPr>
            <a:normAutofit/>
          </a:bodyPr>
          <a:lstStyle/>
          <a:p>
            <a:pPr algn="l"/>
            <a:r>
              <a:rPr lang="ru-RU" sz="6000" dirty="0" smtClean="0">
                <a:solidFill>
                  <a:schemeClr val="tx2">
                    <a:lumMod val="10000"/>
                  </a:schemeClr>
                </a:solidFill>
              </a:rPr>
              <a:t>Опасение – половина спасения.</a:t>
            </a:r>
            <a:br>
              <a:rPr lang="ru-RU" sz="6000" dirty="0" smtClean="0">
                <a:solidFill>
                  <a:schemeClr val="tx2">
                    <a:lumMod val="10000"/>
                  </a:schemeClr>
                </a:solidFill>
              </a:rPr>
            </a:br>
            <a:r>
              <a:rPr lang="ru-RU" sz="6000" dirty="0" smtClean="0">
                <a:solidFill>
                  <a:schemeClr val="tx2">
                    <a:lumMod val="10000"/>
                  </a:schemeClr>
                </a:solidFill>
              </a:rPr>
              <a:t/>
            </a:r>
            <a:br>
              <a:rPr lang="ru-RU" sz="6000" dirty="0" smtClean="0">
                <a:solidFill>
                  <a:schemeClr val="tx2">
                    <a:lumMod val="10000"/>
                  </a:schemeClr>
                </a:solidFill>
              </a:rPr>
            </a:br>
            <a:r>
              <a:rPr lang="ru-RU" sz="6000" dirty="0" smtClean="0">
                <a:solidFill>
                  <a:schemeClr val="tx2">
                    <a:lumMod val="10000"/>
                  </a:schemeClr>
                </a:solidFill>
              </a:rPr>
              <a:t>Берегись бед, пока их нет.</a:t>
            </a:r>
            <a:endParaRPr lang="ru-RU" sz="6000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бизнесмены,бумажная работа,девушки,дело,деловые люди,женщины,женщины-предприниматели,люди,метафоры,мужчины,предприниматели,работа,спасательные круги,спасательные средства,суда,транспор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2"/>
            <a:ext cx="3929090" cy="3095625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solidFill>
            <a:srgbClr val="EBEFF4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solidFill>
            <a:srgbClr val="EBEFF4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сосульки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190" y="214290"/>
            <a:ext cx="4000528" cy="3071834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13" name="Рисунок 12" descr="дорога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2" y="3500438"/>
            <a:ext cx="4000528" cy="3143272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14" name="Рисунок 13" descr="пожар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9190" y="3500438"/>
            <a:ext cx="3857652" cy="3143272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71538" y="857232"/>
          <a:ext cx="7715310" cy="57607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4"/>
                <a:gridCol w="514354"/>
                <a:gridCol w="514354"/>
                <a:gridCol w="514354"/>
                <a:gridCol w="514354"/>
                <a:gridCol w="514354"/>
                <a:gridCol w="514354"/>
                <a:gridCol w="514354"/>
                <a:gridCol w="514354"/>
                <a:gridCol w="514354"/>
                <a:gridCol w="514354"/>
                <a:gridCol w="514354"/>
                <a:gridCol w="514354"/>
                <a:gridCol w="514354"/>
                <a:gridCol w="514354"/>
              </a:tblGrid>
              <a:tr h="640083">
                <a:tc rowSpan="6" gridSpan="4">
                  <a:txBody>
                    <a:bodyPr/>
                    <a:lstStyle/>
                    <a:p>
                      <a:pPr algn="l"/>
                      <a:endParaRPr lang="ru-RU" sz="3600" b="1" dirty="0">
                        <a:solidFill>
                          <a:srgbClr val="002060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6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6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6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endParaRPr lang="ru-RU" sz="3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endParaRPr lang="ru-RU" sz="3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19129">
                <a:tc gridSpan="4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/>
                      <a:endParaRPr lang="ru-RU" sz="3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8100" cmpd="sng"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381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endParaRPr lang="ru-RU" sz="3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19129">
                <a:tc gridSpan="4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/>
                      <a:endParaRPr lang="ru-RU" sz="3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19129">
                <a:tc gridSpan="4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/>
                      <a:endParaRPr lang="ru-RU" sz="3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8100" cmpd="sng"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19129">
                <a:tc gridSpan="4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endParaRPr lang="ru-RU" sz="3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8100" cmpd="sng"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19129">
                <a:tc gridSpan="4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/>
                      <a:endParaRPr lang="ru-RU" sz="3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8100" cmpd="sng"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3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912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endParaRPr lang="ru-RU" sz="3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19129">
                <a:tc gridSpan="9">
                  <a:txBody>
                    <a:bodyPr/>
                    <a:lstStyle/>
                    <a:p>
                      <a:pPr algn="l"/>
                      <a:endParaRPr lang="ru-RU" sz="3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 gridSpan="3">
                  <a:txBody>
                    <a:bodyPr/>
                    <a:lstStyle/>
                    <a:p>
                      <a:pPr algn="l"/>
                      <a:endParaRPr lang="ru-RU" sz="3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94396">
                <a:tc gridSpan="4">
                  <a:txBody>
                    <a:bodyPr/>
                    <a:lstStyle/>
                    <a:p>
                      <a:pPr algn="l"/>
                      <a:endParaRPr lang="ru-RU" sz="3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1" name="Прямоугольник 20"/>
          <p:cNvSpPr/>
          <p:nvPr/>
        </p:nvSpPr>
        <p:spPr>
          <a:xfrm>
            <a:off x="4643438" y="714356"/>
            <a:ext cx="56618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215074" y="1428736"/>
            <a:ext cx="56618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214810" y="714356"/>
            <a:ext cx="42832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Г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214942" y="2000240"/>
            <a:ext cx="42832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Г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215074" y="3929066"/>
            <a:ext cx="42832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Г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643570" y="714356"/>
            <a:ext cx="56618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О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643438" y="2000240"/>
            <a:ext cx="56618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643306" y="2000240"/>
            <a:ext cx="56618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215206" y="3286124"/>
            <a:ext cx="56618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643570" y="3929066"/>
            <a:ext cx="56618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О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715140" y="3929066"/>
            <a:ext cx="56618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215074" y="5214950"/>
            <a:ext cx="56618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643306" y="5857892"/>
            <a:ext cx="56618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143504" y="714356"/>
            <a:ext cx="53893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Л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143504" y="5857892"/>
            <a:ext cx="53893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Л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571604" y="4572008"/>
            <a:ext cx="53893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Л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143636" y="714356"/>
            <a:ext cx="53893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Л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786578" y="714356"/>
            <a:ext cx="46038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Ё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7286644" y="714356"/>
            <a:ext cx="56457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Д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143240" y="2000240"/>
            <a:ext cx="56457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Д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5715008" y="1428736"/>
            <a:ext cx="54053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П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715140" y="3286124"/>
            <a:ext cx="54053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215074" y="2643182"/>
            <a:ext cx="54053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6643702" y="1428736"/>
            <a:ext cx="65434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Ж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7215206" y="1428736"/>
            <a:ext cx="52610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А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7786710" y="1428736"/>
            <a:ext cx="48442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5143504" y="3286124"/>
            <a:ext cx="52610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А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715008" y="2000240"/>
            <a:ext cx="52610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А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714876" y="3286124"/>
            <a:ext cx="48442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4214810" y="2000240"/>
            <a:ext cx="48442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7786710" y="3286124"/>
            <a:ext cx="48442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3643306" y="4572008"/>
            <a:ext cx="48442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4143372" y="5857892"/>
            <a:ext cx="48282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3143240" y="5857892"/>
            <a:ext cx="48282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5715008" y="4643446"/>
            <a:ext cx="48282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С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6215074" y="3286124"/>
            <a:ext cx="48282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5715008" y="2643182"/>
            <a:ext cx="48282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С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6643702" y="2643182"/>
            <a:ext cx="55175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6715140" y="5857892"/>
            <a:ext cx="55175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4143372" y="4572008"/>
            <a:ext cx="55175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7786710" y="2643182"/>
            <a:ext cx="50206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7286644" y="2643182"/>
            <a:ext cx="50526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Ч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5643570" y="3286124"/>
            <a:ext cx="54053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Н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7786710" y="3929066"/>
            <a:ext cx="49725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Ь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4214810" y="3286124"/>
            <a:ext cx="46358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1071538" y="4572008"/>
            <a:ext cx="48923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Э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2143108" y="4572008"/>
            <a:ext cx="46038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Е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8286776" y="2643182"/>
            <a:ext cx="55175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8286776" y="3286124"/>
            <a:ext cx="46358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7215206" y="3929066"/>
            <a:ext cx="54053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6715140" y="4572008"/>
            <a:ext cx="50045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5214942" y="4572008"/>
            <a:ext cx="46038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Е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7215206" y="4572008"/>
            <a:ext cx="56618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6286512" y="4572008"/>
            <a:ext cx="46358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2643174" y="4572008"/>
            <a:ext cx="50206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К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3143240" y="4572008"/>
            <a:ext cx="46358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4643438" y="4572008"/>
            <a:ext cx="50526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Ч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5715008" y="5286388"/>
            <a:ext cx="46358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Т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6215074" y="5857892"/>
            <a:ext cx="50206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К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5715008" y="5857892"/>
            <a:ext cx="49725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Ь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4714876" y="5857892"/>
            <a:ext cx="49404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У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6715140" y="5214950"/>
            <a:ext cx="50206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К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58082" y="5000636"/>
            <a:ext cx="1600204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288492" y="14644766"/>
            <a:ext cx="357190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1857364"/>
            <a:ext cx="257176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8" name="Прямоугольник 87"/>
          <p:cNvSpPr/>
          <p:nvPr/>
        </p:nvSpPr>
        <p:spPr>
          <a:xfrm>
            <a:off x="857224" y="0"/>
            <a:ext cx="778674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Причины  опасностей</a:t>
            </a:r>
            <a:endParaRPr lang="ru-RU" sz="5400" b="1" dirty="0">
              <a:ln w="31550" cmpd="sng">
                <a:solidFill>
                  <a:schemeClr val="tx1"/>
                </a:soli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8" grpId="0"/>
      <p:bldP spid="69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7" grpId="1"/>
      <p:bldP spid="78" grpId="0"/>
      <p:bldP spid="79" grpId="0"/>
      <p:bldP spid="80" grpId="0"/>
      <p:bldP spid="81" grpId="0"/>
      <p:bldP spid="82" grpId="0"/>
      <p:bldP spid="8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85728"/>
            <a:ext cx="8143932" cy="5509200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1" u="sng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Опасность </a:t>
            </a:r>
            <a:r>
              <a:rPr lang="ru-RU" sz="66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– это</a:t>
            </a:r>
          </a:p>
          <a:p>
            <a:pPr algn="ctr"/>
            <a:r>
              <a:rPr lang="ru-RU" sz="66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когда человеку</a:t>
            </a:r>
          </a:p>
          <a:p>
            <a:pPr algn="ctr"/>
            <a:r>
              <a:rPr lang="ru-RU" sz="66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кто – то </a:t>
            </a:r>
          </a:p>
          <a:p>
            <a:pPr algn="ctr"/>
            <a:r>
              <a:rPr lang="ru-RU" sz="6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или что – то</a:t>
            </a:r>
          </a:p>
          <a:p>
            <a:pPr algn="ctr"/>
            <a:r>
              <a:rPr lang="ru-RU" sz="6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у</a:t>
            </a:r>
            <a:r>
              <a:rPr lang="ru-RU" sz="66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грожает.    </a:t>
            </a:r>
            <a:endParaRPr lang="ru-RU" sz="66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076" name="Picture 4" descr="http://images-partners.google.com/images?q=tbn:n-KwDamC3yhYRM::http://www.cartoonclipartfree.com/Cliparts_Free/Berufe_Free/Cartoon-Clipart-Free-12.gif">
            <a:hlinkClick r:id="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38513" y="-7010400"/>
            <a:ext cx="1181100" cy="1181100"/>
          </a:xfrm>
          <a:prstGeom prst="rect">
            <a:avLst/>
          </a:prstGeom>
          <a:noFill/>
        </p:spPr>
      </p:pic>
      <p:pic>
        <p:nvPicPr>
          <p:cNvPr id="3078" name="Picture 6" descr="http://images-partners.google.com/images?q=tbn:n-KwDamC3yhYRM::http://www.cartoonclipartfree.com/Cliparts_Free/Berufe_Free/Cartoon-Clipart-Free-12.gif">
            <a:hlinkClick r:id="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38513" y="-7010400"/>
            <a:ext cx="1181100" cy="1181100"/>
          </a:xfrm>
          <a:prstGeom prst="rect">
            <a:avLst/>
          </a:prstGeom>
          <a:noFill/>
        </p:spPr>
      </p:pic>
      <p:pic>
        <p:nvPicPr>
          <p:cNvPr id="3080" name="Picture 8" descr="http://images-partners.google.com/images?q=tbn:n-KwDamC3yhYRM::http://www.cartoonclipartfree.com/Cliparts_Free/Berufe_Free/Cartoon-Clipart-Free-12.gif">
            <a:hlinkClick r:id="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38513" y="-7010400"/>
            <a:ext cx="1181100" cy="11811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Безопасные</a:t>
            </a:r>
            <a:r>
              <a:rPr lang="ru-RU" sz="6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места</a:t>
            </a:r>
            <a:endParaRPr lang="ru-RU" sz="6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bg1">
                  <a:lumMod val="85000"/>
                  <a:lumOff val="15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Школа</a:t>
            </a:r>
          </a:p>
          <a:p>
            <a:r>
              <a:rPr lang="ru-RU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Дом</a:t>
            </a:r>
          </a:p>
          <a:p>
            <a:r>
              <a:rPr lang="ru-RU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Квартира</a:t>
            </a:r>
            <a:endParaRPr lang="ru-RU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4101" name="Picture 5" descr="C:\Users\пользователь\AppData\Local\Microsoft\Windows\Temporary Internet Files\Content.IE5\7TLD270F\MC900311336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4929198"/>
            <a:ext cx="2571768" cy="1500198"/>
          </a:xfrm>
          <a:prstGeom prst="rect">
            <a:avLst/>
          </a:prstGeom>
          <a:noFill/>
        </p:spPr>
      </p:pic>
      <p:pic>
        <p:nvPicPr>
          <p:cNvPr id="4102" name="Picture 6" descr="C:\Users\пользователь\AppData\Local\Microsoft\Windows\Temporary Internet Files\Content.IE5\CS1I0D9V\MC900311332[1]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86446" y="1928802"/>
            <a:ext cx="1827886" cy="1005840"/>
          </a:xfrm>
          <a:prstGeom prst="rect">
            <a:avLst/>
          </a:prstGeom>
          <a:noFill/>
        </p:spPr>
      </p:pic>
      <p:sp>
        <p:nvSpPr>
          <p:cNvPr id="14" name="Содержимое 1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104" name="Picture 8" descr="C:\Users\пользователь\AppData\Local\Microsoft\Windows\Temporary Internet Files\Content.IE5\CS1I0D9V\MC900311334[1]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00694" y="4429132"/>
            <a:ext cx="2464427" cy="164307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Опасные места</a:t>
            </a:r>
            <a:endParaRPr lang="ru-RU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Улица, переулок.</a:t>
            </a:r>
          </a:p>
          <a:p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Лес</a:t>
            </a:r>
          </a:p>
          <a:p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Дорога</a:t>
            </a:r>
          </a:p>
          <a:p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Квартира, если ребёнок один</a:t>
            </a:r>
            <a:endParaRPr lang="ru-RU" sz="40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19459" name="Picture 3" descr="C:\Users\пользователь\AppData\Local\Microsoft\Windows\Temporary Internet Files\Content.IE5\TLIC4E8S\MC900198101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1625860" y="3731934"/>
            <a:ext cx="1534562" cy="4214842"/>
          </a:xfrm>
          <a:prstGeom prst="rect">
            <a:avLst/>
          </a:prstGeom>
          <a:noFill/>
        </p:spPr>
      </p:pic>
      <p:pic>
        <p:nvPicPr>
          <p:cNvPr id="19460" name="Picture 4" descr="C:\Users\пользователь\AppData\Local\Microsoft\Windows\Temporary Internet Files\Content.IE5\FZHAUVAL\MM900254434[1]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0" y="1500174"/>
            <a:ext cx="3071834" cy="1924057"/>
          </a:xfrm>
          <a:prstGeom prst="rect">
            <a:avLst/>
          </a:prstGeom>
          <a:noFill/>
        </p:spPr>
      </p:pic>
      <p:pic>
        <p:nvPicPr>
          <p:cNvPr id="19461" name="Picture 5" descr="C:\Users\пользователь\AppData\Local\Microsoft\Windows\Temporary Internet Files\Content.IE5\TLIC4E8S\MC900303833[1]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43174" y="3857628"/>
            <a:ext cx="1799539" cy="1017157"/>
          </a:xfrm>
          <a:prstGeom prst="rect">
            <a:avLst/>
          </a:prstGeom>
          <a:noFill/>
        </p:spPr>
      </p:pic>
      <p:pic>
        <p:nvPicPr>
          <p:cNvPr id="19462" name="Picture 6" descr="C:\Program Files (x86)\Microsoft Office\MEDIA\CAGCAT10\j0212957.wm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282" y="3786190"/>
            <a:ext cx="1830629" cy="1149401"/>
          </a:xfrm>
          <a:prstGeom prst="rect">
            <a:avLst/>
          </a:prstGeom>
          <a:noFill/>
        </p:spPr>
      </p:pic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285728"/>
            <a:ext cx="885831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Люди, которые могут помочь</a:t>
            </a:r>
            <a:endParaRPr lang="ru-RU" sz="4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0482" name="Picture 2" descr="C:\Users\пользователь\AppData\Local\Microsoft\Windows\Temporary Internet Files\Content.IE5\FZHAUVAL\MC900343531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1643050"/>
            <a:ext cx="1578373" cy="2071702"/>
          </a:xfrm>
          <a:prstGeom prst="rect">
            <a:avLst/>
          </a:prstGeom>
          <a:noFill/>
        </p:spPr>
      </p:pic>
      <p:pic>
        <p:nvPicPr>
          <p:cNvPr id="20486" name="Picture 6" descr="C:\Users\пользователь\AppData\Local\Microsoft\Windows\Temporary Internet Files\Content.IE5\CS1I0D9V\MC900436015[1]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00892" y="1428736"/>
            <a:ext cx="1616075" cy="1882775"/>
          </a:xfrm>
          <a:prstGeom prst="rect">
            <a:avLst/>
          </a:prstGeom>
          <a:noFill/>
        </p:spPr>
      </p:pic>
      <p:pic>
        <p:nvPicPr>
          <p:cNvPr id="20487" name="Picture 7" descr="C:\Program Files (x86)\Microsoft Office\MEDIA\CAGCAT10\j0301252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1538" y="1428736"/>
            <a:ext cx="2214578" cy="2000264"/>
          </a:xfrm>
          <a:prstGeom prst="rect">
            <a:avLst/>
          </a:prstGeom>
          <a:noFill/>
        </p:spPr>
      </p:pic>
      <p:pic>
        <p:nvPicPr>
          <p:cNvPr id="20488" name="Picture 8" descr="C:\Users\пользователь\AppData\Local\Microsoft\Windows\Temporary Internet Files\Content.IE5\TLIC4E8S\MC900279262[1].wm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71934" y="4143380"/>
            <a:ext cx="1857388" cy="2214578"/>
          </a:xfrm>
          <a:prstGeom prst="rect">
            <a:avLst/>
          </a:prstGeom>
          <a:noFill/>
        </p:spPr>
      </p:pic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solidFill>
            <a:srgbClr val="EBEFF4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 descr="пожарная машина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538" y="3929066"/>
            <a:ext cx="2357454" cy="2214578"/>
          </a:xfrm>
          <a:prstGeom prst="rect">
            <a:avLst/>
          </a:prstGeom>
        </p:spPr>
      </p:pic>
      <p:pic>
        <p:nvPicPr>
          <p:cNvPr id="13" name="Рисунок 12" descr="милиционер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00826" y="3929066"/>
            <a:ext cx="2286016" cy="2143140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4303847" cy="3714776"/>
          </a:xfrm>
          <a:prstGeom prst="rect">
            <a:avLst/>
          </a:prstGeom>
          <a:ln w="7620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Рисунок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357298"/>
            <a:ext cx="4143404" cy="3695994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14282" y="4357694"/>
            <a:ext cx="35670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рисунок 1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14876" y="5143512"/>
            <a:ext cx="37240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рисунок 2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58" y="214290"/>
            <a:ext cx="821537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24500" cmpd="dbl">
                  <a:solidFill>
                    <a:srgbClr val="C00000"/>
                  </a:solidFill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Шаги принятия решений:</a:t>
            </a:r>
            <a:endParaRPr lang="ru-RU" sz="5400" b="1" cap="none" spc="0" dirty="0">
              <a:ln w="24500" cmpd="dbl">
                <a:solidFill>
                  <a:srgbClr val="C00000"/>
                </a:solidFill>
                <a:prstDash val="solid"/>
                <a:miter lim="800000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00364" y="1571612"/>
            <a:ext cx="5504777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914400" indent="-914400">
              <a:buAutoNum type="arabicPeriod"/>
            </a:pPr>
            <a:r>
              <a:rPr lang="ru-RU" sz="5400" b="1" dirty="0" smtClean="0">
                <a:ln w="24500" cmpd="dbl">
                  <a:solidFill>
                    <a:srgbClr val="C0000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Остановись.</a:t>
            </a:r>
          </a:p>
          <a:p>
            <a:pPr marL="914400" indent="-914400">
              <a:buAutoNum type="arabicPeriod"/>
            </a:pPr>
            <a:r>
              <a:rPr lang="ru-RU" sz="5400" b="1" dirty="0" smtClean="0">
                <a:ln w="24500" cmpd="dbl">
                  <a:solidFill>
                    <a:srgbClr val="C0000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Подумай.</a:t>
            </a:r>
          </a:p>
          <a:p>
            <a:pPr marL="914400" indent="-914400">
              <a:buAutoNum type="arabicPeriod"/>
            </a:pPr>
            <a:r>
              <a:rPr lang="ru-RU" sz="5400" b="1" dirty="0" smtClean="0">
                <a:ln w="24500" cmpd="dbl">
                  <a:solidFill>
                    <a:srgbClr val="C0000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Выбери.</a:t>
            </a:r>
          </a:p>
          <a:p>
            <a:pPr marL="914400" indent="-914400">
              <a:buAutoNum type="arabicPeriod"/>
            </a:pPr>
            <a:r>
              <a:rPr lang="ru-RU" sz="5400" b="1" dirty="0" smtClean="0">
                <a:ln w="24500" cmpd="dbl">
                  <a:solidFill>
                    <a:srgbClr val="C0000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Похвали себя.</a:t>
            </a:r>
            <a:endParaRPr lang="ru-RU" sz="5400" b="1" dirty="0">
              <a:ln w="24500" cmpd="dbl">
                <a:solidFill>
                  <a:srgbClr val="C00000"/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21506" name="Picture 2" descr="6eb5358d0231"/>
          <p:cNvPicPr>
            <a:picLocks noChangeAspect="1" noChangeArrowheads="1"/>
          </p:cNvPicPr>
          <p:nvPr/>
        </p:nvPicPr>
        <p:blipFill>
          <a:blip r:embed="rId2"/>
          <a:srcRect r="31534"/>
          <a:stretch>
            <a:fillRect/>
          </a:stretch>
        </p:blipFill>
        <p:spPr bwMode="auto">
          <a:xfrm>
            <a:off x="428596" y="3143248"/>
            <a:ext cx="1955800" cy="286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3.xml><?xml version="1.0" encoding="utf-8"?>
<a:themeOverride xmlns:a="http://schemas.openxmlformats.org/drawingml/2006/main">
  <a:clrScheme name="Другая 4">
    <a:dk1>
      <a:sysClr val="windowText" lastClr="000000"/>
    </a:dk1>
    <a:lt1>
      <a:sysClr val="window" lastClr="FFFFFF"/>
    </a:lt1>
    <a:dk2>
      <a:srgbClr val="FFFF00"/>
    </a:dk2>
    <a:lt2>
      <a:srgbClr val="EEECE1"/>
    </a:lt2>
    <a:accent1>
      <a:srgbClr val="FFFF00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C00000"/>
    </a:folHlink>
  </a:clrScheme>
</a:themeOverride>
</file>

<file path=ppt/theme/themeOverride4.xml><?xml version="1.0" encoding="utf-8"?>
<a:themeOverride xmlns:a="http://schemas.openxmlformats.org/drawingml/2006/main">
  <a:clrScheme name="Солнцестояние">
    <a:dk1>
      <a:sysClr val="windowText" lastClr="000000"/>
    </a:dk1>
    <a:lt1>
      <a:sysClr val="window" lastClr="FFFFFF"/>
    </a:lt1>
    <a:dk2>
      <a:srgbClr val="4F271C"/>
    </a:dk2>
    <a:lt2>
      <a:srgbClr val="E7DEC9"/>
    </a:lt2>
    <a:accent1>
      <a:srgbClr val="3891A7"/>
    </a:accent1>
    <a:accent2>
      <a:srgbClr val="FEB80A"/>
    </a:accent2>
    <a:accent3>
      <a:srgbClr val="C32D2E"/>
    </a:accent3>
    <a:accent4>
      <a:srgbClr val="84AA33"/>
    </a:accent4>
    <a:accent5>
      <a:srgbClr val="964305"/>
    </a:accent5>
    <a:accent6>
      <a:srgbClr val="475A8D"/>
    </a:accent6>
    <a:hlink>
      <a:srgbClr val="8DC765"/>
    </a:hlink>
    <a:folHlink>
      <a:srgbClr val="AA8A14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7.xml><?xml version="1.0" encoding="utf-8"?>
<a:themeOverride xmlns:a="http://schemas.openxmlformats.org/drawingml/2006/main">
  <a:clrScheme name="Другая 4">
    <a:dk1>
      <a:sysClr val="windowText" lastClr="000000"/>
    </a:dk1>
    <a:lt1>
      <a:sysClr val="window" lastClr="FFFFFF"/>
    </a:lt1>
    <a:dk2>
      <a:srgbClr val="FFFF00"/>
    </a:dk2>
    <a:lt2>
      <a:srgbClr val="EEECE1"/>
    </a:lt2>
    <a:accent1>
      <a:srgbClr val="FFFF00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C0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379</TotalTime>
  <Words>358</Words>
  <Application>Microsoft Office PowerPoint</Application>
  <PresentationFormat>Экран (4:3)</PresentationFormat>
  <Paragraphs>139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Тема Office</vt:lpstr>
      <vt:lpstr>Трек</vt:lpstr>
      <vt:lpstr>Бумажная</vt:lpstr>
      <vt:lpstr>Апекс</vt:lpstr>
      <vt:lpstr> </vt:lpstr>
      <vt:lpstr>Слайд 2</vt:lpstr>
      <vt:lpstr>Слайд 3</vt:lpstr>
      <vt:lpstr>Слайд 4</vt:lpstr>
      <vt:lpstr>Безопасные места</vt:lpstr>
      <vt:lpstr>Опасные места</vt:lpstr>
      <vt:lpstr>Слайд 7</vt:lpstr>
      <vt:lpstr>Слайд 8</vt:lpstr>
      <vt:lpstr>Слайд 9</vt:lpstr>
      <vt:lpstr>        Тест «Опасные и  безопасные ситуации». </vt:lpstr>
      <vt:lpstr>Слайд 11</vt:lpstr>
      <vt:lpstr>Слайд 12</vt:lpstr>
      <vt:lpstr>Слайд 13</vt:lpstr>
      <vt:lpstr>Слайд 14</vt:lpstr>
      <vt:lpstr>Слайд 15</vt:lpstr>
      <vt:lpstr>Опасение – половина спасения.  Берегись бед, пока их нет.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МАОУ «Средняя общеобразовательная школа № 18»</dc:title>
  <dc:creator>пользователь</dc:creator>
  <cp:lastModifiedBy>Вова</cp:lastModifiedBy>
  <cp:revision>47</cp:revision>
  <dcterms:created xsi:type="dcterms:W3CDTF">2011-02-20T09:03:24Z</dcterms:created>
  <dcterms:modified xsi:type="dcterms:W3CDTF">2015-10-06T16:24:44Z</dcterms:modified>
</cp:coreProperties>
</file>