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72074"/>
            <a:ext cx="8077200" cy="1530476"/>
          </a:xfrm>
        </p:spPr>
        <p:txBody>
          <a:bodyPr>
            <a:noAutofit/>
          </a:bodyPr>
          <a:lstStyle/>
          <a:p>
            <a:r>
              <a:rPr lang="ru-RU" sz="6000" dirty="0" smtClean="0"/>
              <a:t>Реклама табака и алкоголя</a:t>
            </a:r>
            <a:endParaRPr lang="ru-RU" sz="6000" dirty="0"/>
          </a:p>
        </p:txBody>
      </p:sp>
      <p:pic>
        <p:nvPicPr>
          <p:cNvPr id="4" name="Рисунок 3" descr="get_im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1071546"/>
            <a:ext cx="5078915" cy="382505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 Рекламные </a:t>
            </a:r>
            <a:r>
              <a:rPr lang="ru-RU" b="1" dirty="0" smtClean="0"/>
              <a:t>агентства любыми приёмами стараются привлечь покупателя.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ru-RU" dirty="0" smtClean="0"/>
              <a:t> </a:t>
            </a:r>
            <a:r>
              <a:rPr lang="ru-RU" dirty="0" smtClean="0"/>
              <a:t>   Будьте </a:t>
            </a:r>
            <a:r>
              <a:rPr lang="ru-RU" dirty="0" smtClean="0"/>
              <a:t>здоровы, взрослые и дети!</a:t>
            </a:r>
          </a:p>
          <a:p>
            <a:pPr fontAlgn="base">
              <a:buNone/>
            </a:pPr>
            <a:r>
              <a:rPr lang="ru-RU" dirty="0" smtClean="0"/>
              <a:t>    Ешьте </a:t>
            </a:r>
            <a:r>
              <a:rPr lang="ru-RU" dirty="0" smtClean="0"/>
              <a:t>фрукты, соки </a:t>
            </a:r>
            <a:r>
              <a:rPr lang="ru-RU" dirty="0" smtClean="0"/>
              <a:t>пейте!</a:t>
            </a:r>
          </a:p>
          <a:p>
            <a:pPr fontAlgn="base">
              <a:buNone/>
            </a:pPr>
            <a:r>
              <a:rPr lang="ru-RU" dirty="0" smtClean="0"/>
              <a:t> </a:t>
            </a:r>
            <a:r>
              <a:rPr lang="ru-RU" dirty="0" smtClean="0"/>
              <a:t>   Закаляйтесь</a:t>
            </a:r>
            <a:r>
              <a:rPr lang="ru-RU" dirty="0" smtClean="0"/>
              <a:t>, спортом занимайтесь!</a:t>
            </a:r>
          </a:p>
          <a:p>
            <a:pPr fontAlgn="base">
              <a:buNone/>
            </a:pPr>
            <a:r>
              <a:rPr lang="ru-RU" i="1" dirty="0" smtClean="0"/>
              <a:t>    Телевизором </a:t>
            </a:r>
            <a:r>
              <a:rPr lang="ru-RU" i="1" dirty="0" smtClean="0"/>
              <a:t>пореже увлекайтесь!</a:t>
            </a:r>
            <a:endParaRPr lang="ru-RU" dirty="0" smtClean="0"/>
          </a:p>
          <a:p>
            <a:pPr fontAlgn="base">
              <a:buNone/>
            </a:pPr>
            <a:r>
              <a:rPr lang="ru-RU" i="1" dirty="0" smtClean="0"/>
              <a:t>    И </a:t>
            </a:r>
            <a:r>
              <a:rPr lang="ru-RU" i="1" dirty="0" smtClean="0"/>
              <a:t>рекламе верьте иногда,</a:t>
            </a:r>
            <a:endParaRPr lang="ru-RU" dirty="0" smtClean="0"/>
          </a:p>
          <a:p>
            <a:pPr fontAlgn="base">
              <a:buNone/>
            </a:pPr>
            <a:r>
              <a:rPr lang="ru-RU" i="1" dirty="0" smtClean="0"/>
              <a:t>    Будете </a:t>
            </a:r>
            <a:r>
              <a:rPr lang="ru-RU" i="1" dirty="0" smtClean="0"/>
              <a:t>счастливыми тогда.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 </a:t>
            </a:r>
            <a:r>
              <a:rPr lang="ru-RU" b="1" i="1" dirty="0" smtClean="0"/>
              <a:t>   </a:t>
            </a:r>
            <a:r>
              <a:rPr lang="ru-RU" dirty="0" smtClean="0"/>
              <a:t>Познакомить </a:t>
            </a:r>
            <a:r>
              <a:rPr lang="ru-RU" dirty="0" smtClean="0"/>
              <a:t>учащихся с рекламными приёмами.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ru-RU" dirty="0" smtClean="0"/>
              <a:t>    Обсудить </a:t>
            </a:r>
            <a:r>
              <a:rPr lang="ru-RU" dirty="0" smtClean="0"/>
              <a:t>цель рекламы.</a:t>
            </a:r>
          </a:p>
          <a:p>
            <a:pPr fontAlgn="base">
              <a:buNone/>
            </a:pPr>
            <a:r>
              <a:rPr lang="ru-RU" dirty="0" smtClean="0"/>
              <a:t> </a:t>
            </a:r>
            <a:r>
              <a:rPr lang="ru-RU" dirty="0" smtClean="0"/>
              <a:t>   Описать </a:t>
            </a:r>
            <a:r>
              <a:rPr lang="ru-RU" dirty="0" smtClean="0"/>
              <a:t>рекламные </a:t>
            </a:r>
            <a:r>
              <a:rPr lang="ru-RU" smtClean="0"/>
              <a:t>приёмы</a:t>
            </a:r>
            <a:r>
              <a:rPr lang="ru-RU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ru-RU" b="1" i="1" dirty="0" smtClean="0"/>
              <a:t> </a:t>
            </a:r>
            <a:r>
              <a:rPr lang="ru-RU" b="1" i="1" dirty="0" smtClean="0"/>
              <a:t>   Потребитель</a:t>
            </a:r>
            <a:r>
              <a:rPr lang="ru-RU" dirty="0" smtClean="0"/>
              <a:t> – это тот, кто покупает и использует товары.</a:t>
            </a:r>
          </a:p>
          <a:p>
            <a:pPr fontAlgn="base">
              <a:buNone/>
            </a:pPr>
            <a:r>
              <a:rPr lang="ru-RU" b="1" i="1" dirty="0" smtClean="0"/>
              <a:t>    Приём</a:t>
            </a:r>
            <a:r>
              <a:rPr lang="ru-RU" dirty="0" smtClean="0"/>
              <a:t> – это способ что-то сделать.</a:t>
            </a:r>
          </a:p>
          <a:p>
            <a:pPr fontAlgn="base">
              <a:buNone/>
            </a:pPr>
            <a:r>
              <a:rPr lang="ru-RU" b="1" i="1" dirty="0" smtClean="0"/>
              <a:t>    Рекламный </a:t>
            </a:r>
            <a:r>
              <a:rPr lang="ru-RU" b="1" i="1" dirty="0" smtClean="0"/>
              <a:t>приём</a:t>
            </a:r>
            <a:r>
              <a:rPr lang="ru-RU" dirty="0" smtClean="0"/>
              <a:t> – это способ продать потребителю товар.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1"/>
            <a:ext cx="8229600" cy="475775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    Рекламе </a:t>
            </a:r>
            <a:r>
              <a:rPr lang="ru-RU" b="1" dirty="0" smtClean="0"/>
              <a:t>табака и алкоголя</a:t>
            </a:r>
            <a:r>
              <a:rPr lang="ru-RU" dirty="0" smtClean="0"/>
              <a:t> всегда уделялось много внимания в связи с тем, что реализация этого товара опутана множеством ограничений и обязательств.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Рекламу </a:t>
            </a:r>
            <a:r>
              <a:rPr lang="ru-RU" dirty="0" smtClean="0"/>
              <a:t>товара, который не является полезным, а является вредным, тем более в больших и постоянных количествах, нельзя назвать добросовестной.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Производители </a:t>
            </a:r>
            <a:r>
              <a:rPr lang="ru-RU" dirty="0" smtClean="0"/>
              <a:t>специфических товаров преследуют маркетинговые цели, стремятся  продать больше продукции и регулярно, следовательно, несут огромные затраты на </a:t>
            </a:r>
            <a:r>
              <a:rPr lang="ru-RU" dirty="0" smtClean="0"/>
              <a:t>рекламу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Спонсорство</a:t>
            </a:r>
            <a:r>
              <a:rPr lang="ru-RU" dirty="0" smtClean="0"/>
              <a:t>, заявленное компаниями-производителями </a:t>
            </a:r>
            <a:r>
              <a:rPr lang="ru-RU" b="1" dirty="0" smtClean="0"/>
              <a:t>табака и алкоголя</a:t>
            </a:r>
            <a:r>
              <a:rPr lang="ru-RU" dirty="0" smtClean="0"/>
              <a:t>, преобладает в сфере спортивных мероприятий.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Мы </a:t>
            </a:r>
            <a:r>
              <a:rPr lang="ru-RU" dirty="0" smtClean="0"/>
              <a:t>хорошо помним наружные щиты, сменяющиеся рекламные блоки на бортах хоккейных кортов или в перерывах трансляций футбольных матчей, рекламные надписи марок </a:t>
            </a:r>
            <a:r>
              <a:rPr lang="ru-RU" b="1" dirty="0" smtClean="0"/>
              <a:t>сигарет </a:t>
            </a:r>
            <a:r>
              <a:rPr lang="ru-RU" dirty="0" smtClean="0"/>
              <a:t>на болидах "</a:t>
            </a:r>
            <a:r>
              <a:rPr lang="ru-RU" dirty="0" err="1" smtClean="0"/>
              <a:t>Formula</a:t>
            </a:r>
            <a:r>
              <a:rPr lang="ru-RU" dirty="0" smtClean="0"/>
              <a:t> 1" (команда "</a:t>
            </a:r>
            <a:r>
              <a:rPr lang="ru-RU" dirty="0" err="1" smtClean="0"/>
              <a:t>Scuderia</a:t>
            </a:r>
            <a:r>
              <a:rPr lang="ru-RU" dirty="0" smtClean="0"/>
              <a:t> </a:t>
            </a:r>
            <a:r>
              <a:rPr lang="ru-RU" dirty="0" err="1" smtClean="0"/>
              <a:t>Ferrari</a:t>
            </a:r>
            <a:r>
              <a:rPr lang="ru-RU" dirty="0" smtClean="0"/>
              <a:t>" – торговая марка "</a:t>
            </a:r>
            <a:r>
              <a:rPr lang="ru-RU" dirty="0" err="1" smtClean="0"/>
              <a:t>Marlboro</a:t>
            </a:r>
            <a:r>
              <a:rPr lang="ru-RU" dirty="0" smtClean="0"/>
              <a:t>"). И все чаще внимание законодательства привлекает именно эта отрасль </a:t>
            </a:r>
            <a:r>
              <a:rPr lang="ru-RU" dirty="0" err="1" smtClean="0"/>
              <a:t>рекламораспространения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Спортивные </a:t>
            </a:r>
            <a:r>
              <a:rPr lang="ru-RU" dirty="0" smtClean="0"/>
              <a:t>мероприятия привлекают в большей степени молодежь и людей разного возраста, интересующихся спортом.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Рекламировать </a:t>
            </a:r>
            <a:r>
              <a:rPr lang="ru-RU" dirty="0" smtClean="0"/>
              <a:t>для них специфические продукты – это побуждать молодых людей попробовать табачные изделия и, таким образом, положить начало регулярному курению, поощрять взрослых начать курить, направлять курильщиков курить еще больше, подрывать мотивацию курильщиков к прекращению курения или побуждать бывших курильщиков к возобновлению пагубной привычки.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Эксперимент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49720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 Эксперимент </a:t>
            </a:r>
            <a:r>
              <a:rPr lang="ru-RU" sz="2000" dirty="0" smtClean="0"/>
              <a:t>включал опрос и работу с </a:t>
            </a:r>
            <a:r>
              <a:rPr lang="ru-RU" sz="2000" dirty="0" err="1" smtClean="0"/>
              <a:t>фокус-группой</a:t>
            </a:r>
            <a:r>
              <a:rPr lang="ru-RU" sz="2000" dirty="0" smtClean="0"/>
              <a:t>, творческое </a:t>
            </a:r>
            <a:r>
              <a:rPr lang="ru-RU" sz="2000" dirty="0" smtClean="0"/>
              <a:t>задание. </a:t>
            </a:r>
            <a:r>
              <a:rPr lang="ru-RU" sz="2000" dirty="0" smtClean="0"/>
              <a:t>На выполнение задания давалось 5 – 10 минут. Опрашиваемым   предлагалось ответить на четыре вопроса.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Два из них предполагали  "закрытый диалог" типа вопрос-ответ: "Считаете ли Вы курение отрицательным явлением? Обращаете ли Вы внимание на надпись: "Минздрав предупреждает: курение опасно для вашего здоровья. 18+"?". Два других вопроса предполагали размышления по проблеме отношения к специфической рекламе.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результате эксперимента были сделаны выводы, что большинство опрашиваемых считает курение отрицательным явлением в обществе и объясняет это вредом для здоровья, хотя многие из опрашиваемых относят себя к "курящей аудитории".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      Большая </a:t>
            </a:r>
            <a:r>
              <a:rPr lang="ru-RU" sz="2000" dirty="0" smtClean="0"/>
              <a:t>часть опрашиваемых (чуть больше половины) обращают внимание на надпись: "Минздрав предупреждает: курение опасно для вашего здоровья. 18+". 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В </a:t>
            </a:r>
            <a:r>
              <a:rPr lang="ru-RU" dirty="0" smtClean="0"/>
              <a:t>результате исследования был сделан вывод, что способы рекламирования табака и алкоголя не очень разнообразны, как, например, в рекламе других видов товаров, но они должны отличаться емкостью и определенной системой образов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</TotalTime>
  <Words>209</Words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Реклама табака и алкоголя</vt:lpstr>
      <vt:lpstr>Цель</vt:lpstr>
      <vt:lpstr>Задачи</vt:lpstr>
      <vt:lpstr>Слайд 4</vt:lpstr>
      <vt:lpstr>Слайд 5</vt:lpstr>
      <vt:lpstr>Слайд 6</vt:lpstr>
      <vt:lpstr>Слайд 7</vt:lpstr>
      <vt:lpstr>Эксперимент</vt:lpstr>
      <vt:lpstr>Слайд 9</vt:lpstr>
      <vt:lpstr>Вывод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Реклама табака и алкоголя</dc:title>
  <dc:creator>Евгения</dc:creator>
  <cp:lastModifiedBy>Вова</cp:lastModifiedBy>
  <cp:revision>4</cp:revision>
  <dcterms:created xsi:type="dcterms:W3CDTF">2015-10-13T10:37:23Z</dcterms:created>
  <dcterms:modified xsi:type="dcterms:W3CDTF">2015-10-13T11:11:19Z</dcterms:modified>
</cp:coreProperties>
</file>