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81" r:id="rId3"/>
    <p:sldMasterId id="2147483693" r:id="rId4"/>
    <p:sldMasterId id="2147483705" r:id="rId5"/>
    <p:sldMasterId id="2147483723" r:id="rId6"/>
    <p:sldMasterId id="2147483740" r:id="rId7"/>
    <p:sldMasterId id="2147483753" r:id="rId8"/>
    <p:sldMasterId id="2147483771" r:id="rId9"/>
  </p:sldMasterIdLst>
  <p:notesMasterIdLst>
    <p:notesMasterId r:id="rId125"/>
  </p:notesMasterIdLst>
  <p:sldIdLst>
    <p:sldId id="256" r:id="rId10"/>
    <p:sldId id="257" r:id="rId11"/>
    <p:sldId id="281" r:id="rId12"/>
    <p:sldId id="282" r:id="rId13"/>
    <p:sldId id="283" r:id="rId14"/>
    <p:sldId id="284" r:id="rId15"/>
    <p:sldId id="285" r:id="rId16"/>
    <p:sldId id="286" r:id="rId17"/>
    <p:sldId id="300" r:id="rId18"/>
    <p:sldId id="312" r:id="rId19"/>
    <p:sldId id="313" r:id="rId20"/>
    <p:sldId id="314" r:id="rId21"/>
    <p:sldId id="316" r:id="rId22"/>
    <p:sldId id="317" r:id="rId23"/>
    <p:sldId id="318" r:id="rId24"/>
    <p:sldId id="315" r:id="rId25"/>
    <p:sldId id="305" r:id="rId26"/>
    <p:sldId id="319" r:id="rId27"/>
    <p:sldId id="30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77" r:id="rId44"/>
    <p:sldId id="378" r:id="rId45"/>
    <p:sldId id="379" r:id="rId46"/>
    <p:sldId id="380" r:id="rId47"/>
    <p:sldId id="381" r:id="rId48"/>
    <p:sldId id="382" r:id="rId49"/>
    <p:sldId id="383" r:id="rId50"/>
    <p:sldId id="384" r:id="rId51"/>
    <p:sldId id="385" r:id="rId52"/>
    <p:sldId id="386" r:id="rId53"/>
    <p:sldId id="387" r:id="rId54"/>
    <p:sldId id="388" r:id="rId55"/>
    <p:sldId id="389" r:id="rId56"/>
    <p:sldId id="297" r:id="rId57"/>
    <p:sldId id="288" r:id="rId58"/>
    <p:sldId id="390" r:id="rId59"/>
    <p:sldId id="299" r:id="rId60"/>
    <p:sldId id="292" r:id="rId61"/>
    <p:sldId id="391" r:id="rId62"/>
    <p:sldId id="294" r:id="rId63"/>
    <p:sldId id="295" r:id="rId64"/>
    <p:sldId id="392" r:id="rId65"/>
    <p:sldId id="293" r:id="rId66"/>
    <p:sldId id="291" r:id="rId67"/>
    <p:sldId id="393" r:id="rId68"/>
    <p:sldId id="287" r:id="rId69"/>
    <p:sldId id="394" r:id="rId70"/>
    <p:sldId id="298" r:id="rId71"/>
    <p:sldId id="395" r:id="rId72"/>
    <p:sldId id="396" r:id="rId73"/>
    <p:sldId id="397" r:id="rId74"/>
    <p:sldId id="398" r:id="rId75"/>
    <p:sldId id="399" r:id="rId76"/>
    <p:sldId id="400" r:id="rId77"/>
    <p:sldId id="401" r:id="rId78"/>
    <p:sldId id="402" r:id="rId79"/>
    <p:sldId id="403" r:id="rId80"/>
    <p:sldId id="404" r:id="rId81"/>
    <p:sldId id="405" r:id="rId82"/>
    <p:sldId id="406" r:id="rId83"/>
    <p:sldId id="407" r:id="rId84"/>
    <p:sldId id="408" r:id="rId85"/>
    <p:sldId id="409" r:id="rId86"/>
    <p:sldId id="410" r:id="rId87"/>
    <p:sldId id="411" r:id="rId88"/>
    <p:sldId id="412" r:id="rId89"/>
    <p:sldId id="413" r:id="rId90"/>
    <p:sldId id="414" r:id="rId91"/>
    <p:sldId id="415" r:id="rId92"/>
    <p:sldId id="416" r:id="rId93"/>
    <p:sldId id="417" r:id="rId94"/>
    <p:sldId id="418" r:id="rId95"/>
    <p:sldId id="419" r:id="rId96"/>
    <p:sldId id="420" r:id="rId97"/>
    <p:sldId id="421" r:id="rId98"/>
    <p:sldId id="422" r:id="rId99"/>
    <p:sldId id="423" r:id="rId100"/>
    <p:sldId id="424" r:id="rId101"/>
    <p:sldId id="258" r:id="rId102"/>
    <p:sldId id="259" r:id="rId103"/>
    <p:sldId id="260" r:id="rId104"/>
    <p:sldId id="273" r:id="rId105"/>
    <p:sldId id="274" r:id="rId106"/>
    <p:sldId id="275" r:id="rId107"/>
    <p:sldId id="276" r:id="rId108"/>
    <p:sldId id="277" r:id="rId109"/>
    <p:sldId id="278" r:id="rId110"/>
    <p:sldId id="279" r:id="rId111"/>
    <p:sldId id="280" r:id="rId112"/>
    <p:sldId id="261" r:id="rId113"/>
    <p:sldId id="262" r:id="rId114"/>
    <p:sldId id="263" r:id="rId115"/>
    <p:sldId id="264" r:id="rId116"/>
    <p:sldId id="265" r:id="rId117"/>
    <p:sldId id="266" r:id="rId118"/>
    <p:sldId id="267" r:id="rId119"/>
    <p:sldId id="268" r:id="rId120"/>
    <p:sldId id="269" r:id="rId121"/>
    <p:sldId id="270" r:id="rId122"/>
    <p:sldId id="271" r:id="rId123"/>
    <p:sldId id="272" r:id="rId1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8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112" Type="http://schemas.openxmlformats.org/officeDocument/2006/relationships/slide" Target="slides/slide103.xml"/><Relationship Id="rId16" Type="http://schemas.openxmlformats.org/officeDocument/2006/relationships/slide" Target="slides/slide7.xml"/><Relationship Id="rId107" Type="http://schemas.openxmlformats.org/officeDocument/2006/relationships/slide" Target="slides/slide98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102" Type="http://schemas.openxmlformats.org/officeDocument/2006/relationships/slide" Target="slides/slide93.xml"/><Relationship Id="rId123" Type="http://schemas.openxmlformats.org/officeDocument/2006/relationships/slide" Target="slides/slide114.xml"/><Relationship Id="rId12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113" Type="http://schemas.openxmlformats.org/officeDocument/2006/relationships/slide" Target="slides/slide104.xml"/><Relationship Id="rId118" Type="http://schemas.openxmlformats.org/officeDocument/2006/relationships/slide" Target="slides/slide109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59" Type="http://schemas.openxmlformats.org/officeDocument/2006/relationships/slide" Target="slides/slide50.xml"/><Relationship Id="rId103" Type="http://schemas.openxmlformats.org/officeDocument/2006/relationships/slide" Target="slides/slide94.xml"/><Relationship Id="rId108" Type="http://schemas.openxmlformats.org/officeDocument/2006/relationships/slide" Target="slides/slide99.xml"/><Relationship Id="rId124" Type="http://schemas.openxmlformats.org/officeDocument/2006/relationships/slide" Target="slides/slide115.xml"/><Relationship Id="rId129" Type="http://schemas.openxmlformats.org/officeDocument/2006/relationships/tableStyles" Target="tableStyles.xml"/><Relationship Id="rId54" Type="http://schemas.openxmlformats.org/officeDocument/2006/relationships/slide" Target="slides/slide45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49" Type="http://schemas.openxmlformats.org/officeDocument/2006/relationships/slide" Target="slides/slide40.xml"/><Relationship Id="rId114" Type="http://schemas.openxmlformats.org/officeDocument/2006/relationships/slide" Target="slides/slide105.xml"/><Relationship Id="rId119" Type="http://schemas.openxmlformats.org/officeDocument/2006/relationships/slide" Target="slides/slide110.xml"/><Relationship Id="rId44" Type="http://schemas.openxmlformats.org/officeDocument/2006/relationships/slide" Target="slides/slide35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109" Type="http://schemas.openxmlformats.org/officeDocument/2006/relationships/slide" Target="slides/slide10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97" Type="http://schemas.openxmlformats.org/officeDocument/2006/relationships/slide" Target="slides/slide88.xml"/><Relationship Id="rId104" Type="http://schemas.openxmlformats.org/officeDocument/2006/relationships/slide" Target="slides/slide95.xml"/><Relationship Id="rId120" Type="http://schemas.openxmlformats.org/officeDocument/2006/relationships/slide" Target="slides/slide111.xml"/><Relationship Id="rId12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slide" Target="slides/slide78.xml"/><Relationship Id="rId110" Type="http://schemas.openxmlformats.org/officeDocument/2006/relationships/slide" Target="slides/slide101.xml"/><Relationship Id="rId115" Type="http://schemas.openxmlformats.org/officeDocument/2006/relationships/slide" Target="slides/slide106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Relationship Id="rId100" Type="http://schemas.openxmlformats.org/officeDocument/2006/relationships/slide" Target="slides/slide91.xml"/><Relationship Id="rId105" Type="http://schemas.openxmlformats.org/officeDocument/2006/relationships/slide" Target="slides/slide96.xml"/><Relationship Id="rId12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93" Type="http://schemas.openxmlformats.org/officeDocument/2006/relationships/slide" Target="slides/slide84.xml"/><Relationship Id="rId98" Type="http://schemas.openxmlformats.org/officeDocument/2006/relationships/slide" Target="slides/slide89.xml"/><Relationship Id="rId121" Type="http://schemas.openxmlformats.org/officeDocument/2006/relationships/slide" Target="slides/slide11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6.xml"/><Relationship Id="rId46" Type="http://schemas.openxmlformats.org/officeDocument/2006/relationships/slide" Target="slides/slide37.xml"/><Relationship Id="rId67" Type="http://schemas.openxmlformats.org/officeDocument/2006/relationships/slide" Target="slides/slide58.xml"/><Relationship Id="rId116" Type="http://schemas.openxmlformats.org/officeDocument/2006/relationships/slide" Target="slides/slide10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62" Type="http://schemas.openxmlformats.org/officeDocument/2006/relationships/slide" Target="slides/slide53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111" Type="http://schemas.openxmlformats.org/officeDocument/2006/relationships/slide" Target="slides/slide102.xml"/><Relationship Id="rId15" Type="http://schemas.openxmlformats.org/officeDocument/2006/relationships/slide" Target="slides/slide6.xml"/><Relationship Id="rId36" Type="http://schemas.openxmlformats.org/officeDocument/2006/relationships/slide" Target="slides/slide27.xml"/><Relationship Id="rId57" Type="http://schemas.openxmlformats.org/officeDocument/2006/relationships/slide" Target="slides/slide48.xml"/><Relationship Id="rId106" Type="http://schemas.openxmlformats.org/officeDocument/2006/relationships/slide" Target="slides/slide97.xml"/><Relationship Id="rId127" Type="http://schemas.openxmlformats.org/officeDocument/2006/relationships/viewProps" Target="viewProp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52" Type="http://schemas.openxmlformats.org/officeDocument/2006/relationships/slide" Target="slides/slide43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94" Type="http://schemas.openxmlformats.org/officeDocument/2006/relationships/slide" Target="slides/slide85.xml"/><Relationship Id="rId99" Type="http://schemas.openxmlformats.org/officeDocument/2006/relationships/slide" Target="slides/slide90.xml"/><Relationship Id="rId101" Type="http://schemas.openxmlformats.org/officeDocument/2006/relationships/slide" Target="slides/slide92.xml"/><Relationship Id="rId122" Type="http://schemas.openxmlformats.org/officeDocument/2006/relationships/slide" Target="slides/slide1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D80E17-6FDC-49DE-92B5-219FAF95A6B7}" type="doc">
      <dgm:prSet loTypeId="urn:microsoft.com/office/officeart/2005/8/layout/matrix1" loCatId="matrix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F231227-AF41-481F-8B78-D5A1B820DC73}">
      <dgm:prSet phldrT="[Текст]"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мотивация</a:t>
          </a:r>
        </a:p>
      </dgm:t>
    </dgm:pt>
    <dgm:pt modelId="{CBC62266-DE97-41C1-B8DE-D6BA5B4E1674}" type="parTrans" cxnId="{4538B1C0-4C6E-4906-B31D-04A9DACCE407}">
      <dgm:prSet/>
      <dgm:spPr/>
      <dgm:t>
        <a:bodyPr/>
        <a:lstStyle/>
        <a:p>
          <a:endParaRPr lang="ru-RU"/>
        </a:p>
      </dgm:t>
    </dgm:pt>
    <dgm:pt modelId="{75C6E7ED-5ECD-477B-8422-0B8407F01A18}" type="sibTrans" cxnId="{4538B1C0-4C6E-4906-B31D-04A9DACCE407}">
      <dgm:prSet/>
      <dgm:spPr/>
      <dgm:t>
        <a:bodyPr/>
        <a:lstStyle/>
        <a:p>
          <a:endParaRPr lang="ru-RU"/>
        </a:p>
      </dgm:t>
    </dgm:pt>
    <dgm:pt modelId="{066EB5D6-4DE5-4500-8B1D-CCA78A897B95}">
      <dgm:prSet phldrT="[Текст]"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Способствует развитию навыков логического и пространственного мышления</a:t>
          </a:r>
        </a:p>
      </dgm:t>
    </dgm:pt>
    <dgm:pt modelId="{9107E861-5417-4F24-A4DA-D065B343591D}" type="parTrans" cxnId="{08BD044C-1821-4522-84C8-A96CAA2DC737}">
      <dgm:prSet/>
      <dgm:spPr/>
      <dgm:t>
        <a:bodyPr/>
        <a:lstStyle/>
        <a:p>
          <a:endParaRPr lang="ru-RU"/>
        </a:p>
      </dgm:t>
    </dgm:pt>
    <dgm:pt modelId="{BC0283B7-F4BB-40B8-9E51-A5B43000A61F}" type="sibTrans" cxnId="{08BD044C-1821-4522-84C8-A96CAA2DC737}">
      <dgm:prSet/>
      <dgm:spPr/>
      <dgm:t>
        <a:bodyPr/>
        <a:lstStyle/>
        <a:p>
          <a:endParaRPr lang="ru-RU"/>
        </a:p>
      </dgm:t>
    </dgm:pt>
    <dgm:pt modelId="{1293B517-B4D2-4A4B-86FA-A3B70DE5B79B}">
      <dgm:prSet phldrT="[Текст]"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Стимулирует познавательную деятельность</a:t>
          </a:r>
        </a:p>
      </dgm:t>
    </dgm:pt>
    <dgm:pt modelId="{9E3EC88E-1FDD-45F9-A390-B58979AB7DF1}" type="parTrans" cxnId="{A3802050-ADFD-43CB-BF59-03A8CDB89585}">
      <dgm:prSet/>
      <dgm:spPr/>
      <dgm:t>
        <a:bodyPr/>
        <a:lstStyle/>
        <a:p>
          <a:endParaRPr lang="ru-RU"/>
        </a:p>
      </dgm:t>
    </dgm:pt>
    <dgm:pt modelId="{D54A6660-DA8C-4826-BCCF-A65AB20DE4B0}" type="sibTrans" cxnId="{A3802050-ADFD-43CB-BF59-03A8CDB89585}">
      <dgm:prSet/>
      <dgm:spPr/>
      <dgm:t>
        <a:bodyPr/>
        <a:lstStyle/>
        <a:p>
          <a:endParaRPr lang="ru-RU"/>
        </a:p>
      </dgm:t>
    </dgm:pt>
    <dgm:pt modelId="{355CF3FD-888F-4FF0-97F8-442359CADBC9}">
      <dgm:prSet phldrT="[Текст]"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Активизирует творческие способности</a:t>
          </a:r>
          <a:r>
            <a:rPr lang="ru-RU" dirty="0"/>
            <a:t> </a:t>
          </a:r>
        </a:p>
      </dgm:t>
    </dgm:pt>
    <dgm:pt modelId="{C2E98B95-E81D-40DA-82EB-2C74F26B61E7}" type="parTrans" cxnId="{4139DEE5-AEAF-4639-A47C-D9429DF1B5B2}">
      <dgm:prSet/>
      <dgm:spPr/>
      <dgm:t>
        <a:bodyPr/>
        <a:lstStyle/>
        <a:p>
          <a:endParaRPr lang="ru-RU"/>
        </a:p>
      </dgm:t>
    </dgm:pt>
    <dgm:pt modelId="{24C9F075-BEAA-40DC-AED0-2DE6975D46FE}" type="sibTrans" cxnId="{4139DEE5-AEAF-4639-A47C-D9429DF1B5B2}">
      <dgm:prSet/>
      <dgm:spPr/>
      <dgm:t>
        <a:bodyPr/>
        <a:lstStyle/>
        <a:p>
          <a:endParaRPr lang="ru-RU"/>
        </a:p>
      </dgm:t>
    </dgm:pt>
    <dgm:pt modelId="{1984F338-1313-42D0-BD08-C620AF975CED}">
      <dgm:prSet phldrT="[Текст]"/>
      <dgm:spPr/>
      <dgm:t>
        <a:bodyPr/>
        <a:lstStyle/>
        <a:p>
          <a:r>
            <a:rPr lang="ru-RU" dirty="0">
              <a:latin typeface="Times New Roman" pitchFamily="18" charset="0"/>
              <a:cs typeface="Times New Roman" pitchFamily="18" charset="0"/>
            </a:rPr>
            <a:t>Помогает при работе с большим объемом информации, которую надо систематизировать</a:t>
          </a:r>
        </a:p>
      </dgm:t>
    </dgm:pt>
    <dgm:pt modelId="{653B1993-588D-4C3D-808C-B84CA9265FC2}" type="parTrans" cxnId="{1C7473AF-16E3-4525-857B-A67832B11D2B}">
      <dgm:prSet/>
      <dgm:spPr/>
      <dgm:t>
        <a:bodyPr/>
        <a:lstStyle/>
        <a:p>
          <a:endParaRPr lang="ru-RU"/>
        </a:p>
      </dgm:t>
    </dgm:pt>
    <dgm:pt modelId="{39EE4E70-283E-4BDC-9255-F7014D6C0C8D}" type="sibTrans" cxnId="{1C7473AF-16E3-4525-857B-A67832B11D2B}">
      <dgm:prSet/>
      <dgm:spPr/>
      <dgm:t>
        <a:bodyPr/>
        <a:lstStyle/>
        <a:p>
          <a:endParaRPr lang="ru-RU"/>
        </a:p>
      </dgm:t>
    </dgm:pt>
    <dgm:pt modelId="{67C37C33-CD66-46A8-98A9-91369837DA31}" type="pres">
      <dgm:prSet presAssocID="{2DD80E17-6FDC-49DE-92B5-219FAF95A6B7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91D483D-BBC1-4543-9543-9BAC05F3592E}" type="pres">
      <dgm:prSet presAssocID="{2DD80E17-6FDC-49DE-92B5-219FAF95A6B7}" presName="matrix" presStyleCnt="0"/>
      <dgm:spPr/>
    </dgm:pt>
    <dgm:pt modelId="{DCD4462A-88B2-4530-96BD-4BA08A14C4E7}" type="pres">
      <dgm:prSet presAssocID="{2DD80E17-6FDC-49DE-92B5-219FAF95A6B7}" presName="tile1" presStyleLbl="node1" presStyleIdx="0" presStyleCnt="4"/>
      <dgm:spPr/>
    </dgm:pt>
    <dgm:pt modelId="{913630DF-683C-4ECC-8A04-42F095F8C80E}" type="pres">
      <dgm:prSet presAssocID="{2DD80E17-6FDC-49DE-92B5-219FAF95A6B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528410A-7B37-4DE3-9EBE-AED1FA2449DF}" type="pres">
      <dgm:prSet presAssocID="{2DD80E17-6FDC-49DE-92B5-219FAF95A6B7}" presName="tile2" presStyleLbl="node1" presStyleIdx="1" presStyleCnt="4"/>
      <dgm:spPr/>
    </dgm:pt>
    <dgm:pt modelId="{C44A9ACE-9BAA-4F94-8638-2F2651AEC66E}" type="pres">
      <dgm:prSet presAssocID="{2DD80E17-6FDC-49DE-92B5-219FAF95A6B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A55DA3F-F6AE-46D4-A81F-02BD3F1118C2}" type="pres">
      <dgm:prSet presAssocID="{2DD80E17-6FDC-49DE-92B5-219FAF95A6B7}" presName="tile3" presStyleLbl="node1" presStyleIdx="2" presStyleCnt="4"/>
      <dgm:spPr/>
    </dgm:pt>
    <dgm:pt modelId="{C4FBDF18-BA6A-46E6-8A1C-CDFACDBA763D}" type="pres">
      <dgm:prSet presAssocID="{2DD80E17-6FDC-49DE-92B5-219FAF95A6B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CA27836-1831-42E1-8DAB-5F1BEB0E5CA1}" type="pres">
      <dgm:prSet presAssocID="{2DD80E17-6FDC-49DE-92B5-219FAF95A6B7}" presName="tile4" presStyleLbl="node1" presStyleIdx="3" presStyleCnt="4"/>
      <dgm:spPr/>
    </dgm:pt>
    <dgm:pt modelId="{5B1DE8DD-3D99-4961-AFDC-5764E764B14F}" type="pres">
      <dgm:prSet presAssocID="{2DD80E17-6FDC-49DE-92B5-219FAF95A6B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93D0ACD6-6D00-4DCF-A956-FBD22E63D6FE}" type="pres">
      <dgm:prSet presAssocID="{2DD80E17-6FDC-49DE-92B5-219FAF95A6B7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88288A34-0B29-49E4-AF37-6364063754D9}" type="presOf" srcId="{066EB5D6-4DE5-4500-8B1D-CCA78A897B95}" destId="{DCD4462A-88B2-4530-96BD-4BA08A14C4E7}" srcOrd="0" destOrd="0" presId="urn:microsoft.com/office/officeart/2005/8/layout/matrix1"/>
    <dgm:cxn modelId="{5D48655D-815D-4181-B7D3-1EB6768A4C3C}" type="presOf" srcId="{9F231227-AF41-481F-8B78-D5A1B820DC73}" destId="{93D0ACD6-6D00-4DCF-A956-FBD22E63D6FE}" srcOrd="0" destOrd="0" presId="urn:microsoft.com/office/officeart/2005/8/layout/matrix1"/>
    <dgm:cxn modelId="{FE3ECA64-6DA3-4511-8369-A36010F9CB8E}" type="presOf" srcId="{355CF3FD-888F-4FF0-97F8-442359CADBC9}" destId="{C4FBDF18-BA6A-46E6-8A1C-CDFACDBA763D}" srcOrd="1" destOrd="0" presId="urn:microsoft.com/office/officeart/2005/8/layout/matrix1"/>
    <dgm:cxn modelId="{7930EE44-DC34-4E6B-BBA2-5017DDDB5A7E}" type="presOf" srcId="{1984F338-1313-42D0-BD08-C620AF975CED}" destId="{5B1DE8DD-3D99-4961-AFDC-5764E764B14F}" srcOrd="1" destOrd="0" presId="urn:microsoft.com/office/officeart/2005/8/layout/matrix1"/>
    <dgm:cxn modelId="{08BD044C-1821-4522-84C8-A96CAA2DC737}" srcId="{9F231227-AF41-481F-8B78-D5A1B820DC73}" destId="{066EB5D6-4DE5-4500-8B1D-CCA78A897B95}" srcOrd="0" destOrd="0" parTransId="{9107E861-5417-4F24-A4DA-D065B343591D}" sibTransId="{BC0283B7-F4BB-40B8-9E51-A5B43000A61F}"/>
    <dgm:cxn modelId="{A3802050-ADFD-43CB-BF59-03A8CDB89585}" srcId="{9F231227-AF41-481F-8B78-D5A1B820DC73}" destId="{1293B517-B4D2-4A4B-86FA-A3B70DE5B79B}" srcOrd="1" destOrd="0" parTransId="{9E3EC88E-1FDD-45F9-A390-B58979AB7DF1}" sibTransId="{D54A6660-DA8C-4826-BCCF-A65AB20DE4B0}"/>
    <dgm:cxn modelId="{D312E99A-9514-4FD1-BD72-6B81C90E9BEB}" type="presOf" srcId="{1293B517-B4D2-4A4B-86FA-A3B70DE5B79B}" destId="{C44A9ACE-9BAA-4F94-8638-2F2651AEC66E}" srcOrd="1" destOrd="0" presId="urn:microsoft.com/office/officeart/2005/8/layout/matrix1"/>
    <dgm:cxn modelId="{6AE6F4A2-20BD-446F-82DA-FAECD944340C}" type="presOf" srcId="{1293B517-B4D2-4A4B-86FA-A3B70DE5B79B}" destId="{9528410A-7B37-4DE3-9EBE-AED1FA2449DF}" srcOrd="0" destOrd="0" presId="urn:microsoft.com/office/officeart/2005/8/layout/matrix1"/>
    <dgm:cxn modelId="{1C7473AF-16E3-4525-857B-A67832B11D2B}" srcId="{9F231227-AF41-481F-8B78-D5A1B820DC73}" destId="{1984F338-1313-42D0-BD08-C620AF975CED}" srcOrd="3" destOrd="0" parTransId="{653B1993-588D-4C3D-808C-B84CA9265FC2}" sibTransId="{39EE4E70-283E-4BDC-9255-F7014D6C0C8D}"/>
    <dgm:cxn modelId="{4538B1C0-4C6E-4906-B31D-04A9DACCE407}" srcId="{2DD80E17-6FDC-49DE-92B5-219FAF95A6B7}" destId="{9F231227-AF41-481F-8B78-D5A1B820DC73}" srcOrd="0" destOrd="0" parTransId="{CBC62266-DE97-41C1-B8DE-D6BA5B4E1674}" sibTransId="{75C6E7ED-5ECD-477B-8422-0B8407F01A18}"/>
    <dgm:cxn modelId="{32A731C1-0DE4-4A87-9232-6AF001683C68}" type="presOf" srcId="{066EB5D6-4DE5-4500-8B1D-CCA78A897B95}" destId="{913630DF-683C-4ECC-8A04-42F095F8C80E}" srcOrd="1" destOrd="0" presId="urn:microsoft.com/office/officeart/2005/8/layout/matrix1"/>
    <dgm:cxn modelId="{640E02C2-0BC8-4243-84A9-AB07692EA110}" type="presOf" srcId="{355CF3FD-888F-4FF0-97F8-442359CADBC9}" destId="{5A55DA3F-F6AE-46D4-A81F-02BD3F1118C2}" srcOrd="0" destOrd="0" presId="urn:microsoft.com/office/officeart/2005/8/layout/matrix1"/>
    <dgm:cxn modelId="{9477C6CD-FC4F-409B-B6D2-EF6E302C4E6D}" type="presOf" srcId="{1984F338-1313-42D0-BD08-C620AF975CED}" destId="{4CA27836-1831-42E1-8DAB-5F1BEB0E5CA1}" srcOrd="0" destOrd="0" presId="urn:microsoft.com/office/officeart/2005/8/layout/matrix1"/>
    <dgm:cxn modelId="{A097C1E0-2888-43C5-B73B-F96C6113CED6}" type="presOf" srcId="{2DD80E17-6FDC-49DE-92B5-219FAF95A6B7}" destId="{67C37C33-CD66-46A8-98A9-91369837DA31}" srcOrd="0" destOrd="0" presId="urn:microsoft.com/office/officeart/2005/8/layout/matrix1"/>
    <dgm:cxn modelId="{4139DEE5-AEAF-4639-A47C-D9429DF1B5B2}" srcId="{9F231227-AF41-481F-8B78-D5A1B820DC73}" destId="{355CF3FD-888F-4FF0-97F8-442359CADBC9}" srcOrd="2" destOrd="0" parTransId="{C2E98B95-E81D-40DA-82EB-2C74F26B61E7}" sibTransId="{24C9F075-BEAA-40DC-AED0-2DE6975D46FE}"/>
    <dgm:cxn modelId="{4659037B-10C4-4DB2-8F8A-5A4C98166C3F}" type="presParOf" srcId="{67C37C33-CD66-46A8-98A9-91369837DA31}" destId="{891D483D-BBC1-4543-9543-9BAC05F3592E}" srcOrd="0" destOrd="0" presId="urn:microsoft.com/office/officeart/2005/8/layout/matrix1"/>
    <dgm:cxn modelId="{367D7E90-C245-4C8A-BD24-A2B85C2B21EB}" type="presParOf" srcId="{891D483D-BBC1-4543-9543-9BAC05F3592E}" destId="{DCD4462A-88B2-4530-96BD-4BA08A14C4E7}" srcOrd="0" destOrd="0" presId="urn:microsoft.com/office/officeart/2005/8/layout/matrix1"/>
    <dgm:cxn modelId="{88103C67-CDB6-410C-BD7C-11D7A20F2487}" type="presParOf" srcId="{891D483D-BBC1-4543-9543-9BAC05F3592E}" destId="{913630DF-683C-4ECC-8A04-42F095F8C80E}" srcOrd="1" destOrd="0" presId="urn:microsoft.com/office/officeart/2005/8/layout/matrix1"/>
    <dgm:cxn modelId="{D2CA5FFC-2699-4CA5-8429-42A2B468DBCD}" type="presParOf" srcId="{891D483D-BBC1-4543-9543-9BAC05F3592E}" destId="{9528410A-7B37-4DE3-9EBE-AED1FA2449DF}" srcOrd="2" destOrd="0" presId="urn:microsoft.com/office/officeart/2005/8/layout/matrix1"/>
    <dgm:cxn modelId="{7495BECE-098C-4027-BAFF-E53DDE05A648}" type="presParOf" srcId="{891D483D-BBC1-4543-9543-9BAC05F3592E}" destId="{C44A9ACE-9BAA-4F94-8638-2F2651AEC66E}" srcOrd="3" destOrd="0" presId="urn:microsoft.com/office/officeart/2005/8/layout/matrix1"/>
    <dgm:cxn modelId="{29B9B8A1-95E6-46B8-95C8-F18CE8DA7BFE}" type="presParOf" srcId="{891D483D-BBC1-4543-9543-9BAC05F3592E}" destId="{5A55DA3F-F6AE-46D4-A81F-02BD3F1118C2}" srcOrd="4" destOrd="0" presId="urn:microsoft.com/office/officeart/2005/8/layout/matrix1"/>
    <dgm:cxn modelId="{4692B230-9EC9-4345-980C-4400B045191E}" type="presParOf" srcId="{891D483D-BBC1-4543-9543-9BAC05F3592E}" destId="{C4FBDF18-BA6A-46E6-8A1C-CDFACDBA763D}" srcOrd="5" destOrd="0" presId="urn:microsoft.com/office/officeart/2005/8/layout/matrix1"/>
    <dgm:cxn modelId="{9285FC29-78F3-4C14-836A-D2DB7AAD7443}" type="presParOf" srcId="{891D483D-BBC1-4543-9543-9BAC05F3592E}" destId="{4CA27836-1831-42E1-8DAB-5F1BEB0E5CA1}" srcOrd="6" destOrd="0" presId="urn:microsoft.com/office/officeart/2005/8/layout/matrix1"/>
    <dgm:cxn modelId="{8092FF80-2A54-4FEB-8BCC-A70266D16C69}" type="presParOf" srcId="{891D483D-BBC1-4543-9543-9BAC05F3592E}" destId="{5B1DE8DD-3D99-4961-AFDC-5764E764B14F}" srcOrd="7" destOrd="0" presId="urn:microsoft.com/office/officeart/2005/8/layout/matrix1"/>
    <dgm:cxn modelId="{245C9026-F9DA-4DE9-805C-409D699F7B9C}" type="presParOf" srcId="{67C37C33-CD66-46A8-98A9-91369837DA31}" destId="{93D0ACD6-6D00-4DCF-A956-FBD22E63D6F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1A4786-89D3-4F0A-A2C1-1A0D2A73F7D6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890BA34-AC43-401D-9507-45EE678DF687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050" dirty="0"/>
            <a:t>запоминание</a:t>
          </a:r>
        </a:p>
      </dgm:t>
    </dgm:pt>
    <dgm:pt modelId="{30670723-B2A6-498B-94DA-631E7AC124E6}" type="parTrans" cxnId="{8CE62CB2-96C5-46EA-AB5C-ED25CE08E9B6}">
      <dgm:prSet/>
      <dgm:spPr/>
      <dgm:t>
        <a:bodyPr/>
        <a:lstStyle/>
        <a:p>
          <a:endParaRPr lang="ru-RU"/>
        </a:p>
      </dgm:t>
    </dgm:pt>
    <dgm:pt modelId="{AF931ED8-D5F4-4353-AF9E-93BD3C7E462B}" type="sibTrans" cxnId="{8CE62CB2-96C5-46EA-AB5C-ED25CE08E9B6}">
      <dgm:prSet/>
      <dgm:spPr>
        <a:solidFill>
          <a:srgbClr val="00B050"/>
        </a:solidFill>
      </dgm:spPr>
      <dgm:t>
        <a:bodyPr/>
        <a:lstStyle/>
        <a:p>
          <a:r>
            <a:rPr lang="ru-RU" dirty="0"/>
            <a:t>обучение</a:t>
          </a:r>
        </a:p>
      </dgm:t>
    </dgm:pt>
    <dgm:pt modelId="{B76F585A-1A85-43F1-8751-B554A4FDC0D9}">
      <dgm:prSet phldrT="[Текст]" phldr="1"/>
      <dgm:spPr/>
      <dgm:t>
        <a:bodyPr/>
        <a:lstStyle/>
        <a:p>
          <a:endParaRPr lang="ru-RU" dirty="0"/>
        </a:p>
      </dgm:t>
    </dgm:pt>
    <dgm:pt modelId="{23EA9DB2-7D4B-44B8-8028-29F52EB25AF7}" type="parTrans" cxnId="{B019F432-145A-4E95-BAAC-999C11580500}">
      <dgm:prSet/>
      <dgm:spPr/>
      <dgm:t>
        <a:bodyPr/>
        <a:lstStyle/>
        <a:p>
          <a:endParaRPr lang="ru-RU"/>
        </a:p>
      </dgm:t>
    </dgm:pt>
    <dgm:pt modelId="{E83D1196-83FB-4CDA-BB3E-6276FCEE0B28}" type="sibTrans" cxnId="{B019F432-145A-4E95-BAAC-999C11580500}">
      <dgm:prSet/>
      <dgm:spPr/>
      <dgm:t>
        <a:bodyPr/>
        <a:lstStyle/>
        <a:p>
          <a:endParaRPr lang="ru-RU"/>
        </a:p>
      </dgm:t>
    </dgm:pt>
    <dgm:pt modelId="{C9363C6F-1FB5-42F1-A98F-F096659234B5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dirty="0"/>
            <a:t>презентации</a:t>
          </a:r>
        </a:p>
      </dgm:t>
    </dgm:pt>
    <dgm:pt modelId="{EB682269-BD7E-42F2-92AC-21BF7E8C6777}" type="parTrans" cxnId="{0D6FF9F8-BF83-411C-B886-4BECC882209C}">
      <dgm:prSet/>
      <dgm:spPr/>
      <dgm:t>
        <a:bodyPr/>
        <a:lstStyle/>
        <a:p>
          <a:endParaRPr lang="ru-RU"/>
        </a:p>
      </dgm:t>
    </dgm:pt>
    <dgm:pt modelId="{A1AA2A72-8598-4300-A150-DDF69621C3C0}" type="sibTrans" cxnId="{0D6FF9F8-BF83-411C-B886-4BECC882209C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dirty="0"/>
            <a:t>планирование</a:t>
          </a:r>
        </a:p>
      </dgm:t>
    </dgm:pt>
    <dgm:pt modelId="{346A6E0E-413E-47F8-B03B-FDC94332DB0F}">
      <dgm:prSet phldrT="[Текст]" phldr="1"/>
      <dgm:spPr/>
      <dgm:t>
        <a:bodyPr/>
        <a:lstStyle/>
        <a:p>
          <a:endParaRPr lang="ru-RU" dirty="0"/>
        </a:p>
      </dgm:t>
    </dgm:pt>
    <dgm:pt modelId="{808D65D6-9BF5-41F3-99C8-1B897BB0A5B4}" type="parTrans" cxnId="{B232DD6A-6513-4C06-8952-71696AB91412}">
      <dgm:prSet/>
      <dgm:spPr/>
      <dgm:t>
        <a:bodyPr/>
        <a:lstStyle/>
        <a:p>
          <a:endParaRPr lang="ru-RU"/>
        </a:p>
      </dgm:t>
    </dgm:pt>
    <dgm:pt modelId="{A331C802-25B7-4011-BA81-AA5B0E2F5EA8}" type="sibTrans" cxnId="{B232DD6A-6513-4C06-8952-71696AB91412}">
      <dgm:prSet/>
      <dgm:spPr/>
      <dgm:t>
        <a:bodyPr/>
        <a:lstStyle/>
        <a:p>
          <a:endParaRPr lang="ru-RU"/>
        </a:p>
      </dgm:t>
    </dgm:pt>
    <dgm:pt modelId="{A330FF14-44A3-4AB1-9729-4BCF5DDD5A53}">
      <dgm:prSet phldrT="[Текст]"/>
      <dgm:spPr>
        <a:solidFill>
          <a:srgbClr val="FFC000"/>
        </a:solidFill>
      </dgm:spPr>
      <dgm:t>
        <a:bodyPr/>
        <a:lstStyle/>
        <a:p>
          <a:r>
            <a:rPr lang="ru-RU" dirty="0"/>
            <a:t>Принятие решений</a:t>
          </a:r>
        </a:p>
      </dgm:t>
    </dgm:pt>
    <dgm:pt modelId="{52A317CB-C912-42CC-83C4-0E7FED4DB44D}" type="parTrans" cxnId="{9D6DA158-A18E-40E3-A09C-C9B376F62FF9}">
      <dgm:prSet/>
      <dgm:spPr/>
      <dgm:t>
        <a:bodyPr/>
        <a:lstStyle/>
        <a:p>
          <a:endParaRPr lang="ru-RU"/>
        </a:p>
      </dgm:t>
    </dgm:pt>
    <dgm:pt modelId="{6D07E0FF-BBD0-4C21-AC17-FE7A8388AE62}" type="sibTrans" cxnId="{9D6DA158-A18E-40E3-A09C-C9B376F62FF9}">
      <dgm:prSet/>
      <dgm:spPr/>
      <dgm:t>
        <a:bodyPr/>
        <a:lstStyle/>
        <a:p>
          <a:r>
            <a:rPr lang="ru-RU" dirty="0"/>
            <a:t>Мозговой штурм</a:t>
          </a:r>
        </a:p>
      </dgm:t>
    </dgm:pt>
    <dgm:pt modelId="{14C90C32-70D1-4B64-B042-710C35A55452}">
      <dgm:prSet phldrT="[Текст]" phldr="1"/>
      <dgm:spPr/>
      <dgm:t>
        <a:bodyPr/>
        <a:lstStyle/>
        <a:p>
          <a:endParaRPr lang="ru-RU" dirty="0"/>
        </a:p>
      </dgm:t>
    </dgm:pt>
    <dgm:pt modelId="{B1088D51-CCD9-4917-9A96-3339B0284945}" type="parTrans" cxnId="{D9C31BAD-7E15-4ED9-A022-202C01CE6B6B}">
      <dgm:prSet/>
      <dgm:spPr/>
      <dgm:t>
        <a:bodyPr/>
        <a:lstStyle/>
        <a:p>
          <a:endParaRPr lang="ru-RU"/>
        </a:p>
      </dgm:t>
    </dgm:pt>
    <dgm:pt modelId="{45C24616-4EE4-4063-A246-41184386411A}" type="sibTrans" cxnId="{D9C31BAD-7E15-4ED9-A022-202C01CE6B6B}">
      <dgm:prSet/>
      <dgm:spPr/>
      <dgm:t>
        <a:bodyPr/>
        <a:lstStyle/>
        <a:p>
          <a:endParaRPr lang="ru-RU"/>
        </a:p>
      </dgm:t>
    </dgm:pt>
    <dgm:pt modelId="{A0B747BE-6023-4CA6-A909-62B2BCE35611}" type="pres">
      <dgm:prSet presAssocID="{401A4786-89D3-4F0A-A2C1-1A0D2A73F7D6}" presName="Name0" presStyleCnt="0">
        <dgm:presLayoutVars>
          <dgm:chMax/>
          <dgm:chPref/>
          <dgm:dir/>
          <dgm:animLvl val="lvl"/>
        </dgm:presLayoutVars>
      </dgm:prSet>
      <dgm:spPr/>
    </dgm:pt>
    <dgm:pt modelId="{F68DE05A-FE61-4857-BCB6-BBE42B223AF9}" type="pres">
      <dgm:prSet presAssocID="{7890BA34-AC43-401D-9507-45EE678DF687}" presName="composite" presStyleCnt="0"/>
      <dgm:spPr/>
    </dgm:pt>
    <dgm:pt modelId="{6D34D384-37A0-417F-B3BE-09AE369B76FC}" type="pres">
      <dgm:prSet presAssocID="{7890BA34-AC43-401D-9507-45EE678DF687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1480350B-7891-4AB0-AA0E-7E0D11FB050C}" type="pres">
      <dgm:prSet presAssocID="{7890BA34-AC43-401D-9507-45EE678DF687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335FCD20-C699-4936-B57A-81CEC5B8191A}" type="pres">
      <dgm:prSet presAssocID="{7890BA34-AC43-401D-9507-45EE678DF687}" presName="BalanceSpacing" presStyleCnt="0"/>
      <dgm:spPr/>
    </dgm:pt>
    <dgm:pt modelId="{BE371CE8-82F0-4367-B907-1812E2B57105}" type="pres">
      <dgm:prSet presAssocID="{7890BA34-AC43-401D-9507-45EE678DF687}" presName="BalanceSpacing1" presStyleCnt="0"/>
      <dgm:spPr/>
    </dgm:pt>
    <dgm:pt modelId="{9DFB5054-CEBC-412B-97EC-450836444429}" type="pres">
      <dgm:prSet presAssocID="{AF931ED8-D5F4-4353-AF9E-93BD3C7E462B}" presName="Accent1Text" presStyleLbl="node1" presStyleIdx="1" presStyleCnt="6"/>
      <dgm:spPr/>
    </dgm:pt>
    <dgm:pt modelId="{EF17B843-085E-4BF4-897F-ABFD8F82681A}" type="pres">
      <dgm:prSet presAssocID="{AF931ED8-D5F4-4353-AF9E-93BD3C7E462B}" presName="spaceBetweenRectangles" presStyleCnt="0"/>
      <dgm:spPr/>
    </dgm:pt>
    <dgm:pt modelId="{128F91DA-A896-4BB5-8E02-F147F7AF214B}" type="pres">
      <dgm:prSet presAssocID="{C9363C6F-1FB5-42F1-A98F-F096659234B5}" presName="composite" presStyleCnt="0"/>
      <dgm:spPr/>
    </dgm:pt>
    <dgm:pt modelId="{8BD40BC0-6B62-4895-A60C-3236C7CC38A4}" type="pres">
      <dgm:prSet presAssocID="{C9363C6F-1FB5-42F1-A98F-F096659234B5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2983FD33-2434-4D4D-A533-E71A17778F7D}" type="pres">
      <dgm:prSet presAssocID="{C9363C6F-1FB5-42F1-A98F-F096659234B5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2FACFC6-85FF-49B2-B09E-2E3B1BCF96B0}" type="pres">
      <dgm:prSet presAssocID="{C9363C6F-1FB5-42F1-A98F-F096659234B5}" presName="BalanceSpacing" presStyleCnt="0"/>
      <dgm:spPr/>
    </dgm:pt>
    <dgm:pt modelId="{0F85688A-D2EE-4AE1-8B83-B7F15208236F}" type="pres">
      <dgm:prSet presAssocID="{C9363C6F-1FB5-42F1-A98F-F096659234B5}" presName="BalanceSpacing1" presStyleCnt="0"/>
      <dgm:spPr/>
    </dgm:pt>
    <dgm:pt modelId="{AAD02DAA-3AC3-4480-8946-6AB1417E80FC}" type="pres">
      <dgm:prSet presAssocID="{A1AA2A72-8598-4300-A150-DDF69621C3C0}" presName="Accent1Text" presStyleLbl="node1" presStyleIdx="3" presStyleCnt="6"/>
      <dgm:spPr/>
    </dgm:pt>
    <dgm:pt modelId="{6C9B1359-9039-43A3-8209-E93EF7A7B866}" type="pres">
      <dgm:prSet presAssocID="{A1AA2A72-8598-4300-A150-DDF69621C3C0}" presName="spaceBetweenRectangles" presStyleCnt="0"/>
      <dgm:spPr/>
    </dgm:pt>
    <dgm:pt modelId="{C9415689-5DB4-4011-8664-6945167A6BE7}" type="pres">
      <dgm:prSet presAssocID="{A330FF14-44A3-4AB1-9729-4BCF5DDD5A53}" presName="composite" presStyleCnt="0"/>
      <dgm:spPr/>
    </dgm:pt>
    <dgm:pt modelId="{F778701D-1FDA-4D49-AAED-BB57684E8501}" type="pres">
      <dgm:prSet presAssocID="{A330FF14-44A3-4AB1-9729-4BCF5DDD5A53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7138E075-7A46-4008-9B93-7ED0029B1FB2}" type="pres">
      <dgm:prSet presAssocID="{A330FF14-44A3-4AB1-9729-4BCF5DDD5A53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5CD29EA1-3428-47D9-835B-81488BF7BACE}" type="pres">
      <dgm:prSet presAssocID="{A330FF14-44A3-4AB1-9729-4BCF5DDD5A53}" presName="BalanceSpacing" presStyleCnt="0"/>
      <dgm:spPr/>
    </dgm:pt>
    <dgm:pt modelId="{D854FF62-BA98-484C-BAF3-FA19ED2F5076}" type="pres">
      <dgm:prSet presAssocID="{A330FF14-44A3-4AB1-9729-4BCF5DDD5A53}" presName="BalanceSpacing1" presStyleCnt="0"/>
      <dgm:spPr/>
    </dgm:pt>
    <dgm:pt modelId="{9C13B3D2-6665-4039-918F-C2A4A1AE05FA}" type="pres">
      <dgm:prSet presAssocID="{6D07E0FF-BBD0-4C21-AC17-FE7A8388AE62}" presName="Accent1Text" presStyleLbl="node1" presStyleIdx="5" presStyleCnt="6"/>
      <dgm:spPr/>
    </dgm:pt>
  </dgm:ptLst>
  <dgm:cxnLst>
    <dgm:cxn modelId="{4026CA03-00A6-4016-92AB-C9393ABB2917}" type="presOf" srcId="{346A6E0E-413E-47F8-B03B-FDC94332DB0F}" destId="{2983FD33-2434-4D4D-A533-E71A17778F7D}" srcOrd="0" destOrd="0" presId="urn:microsoft.com/office/officeart/2008/layout/AlternatingHexagons"/>
    <dgm:cxn modelId="{05D5F01E-2D0A-47CE-8C68-4719A6997934}" type="presOf" srcId="{B76F585A-1A85-43F1-8751-B554A4FDC0D9}" destId="{1480350B-7891-4AB0-AA0E-7E0D11FB050C}" srcOrd="0" destOrd="0" presId="urn:microsoft.com/office/officeart/2008/layout/AlternatingHexagons"/>
    <dgm:cxn modelId="{B019F432-145A-4E95-BAAC-999C11580500}" srcId="{7890BA34-AC43-401D-9507-45EE678DF687}" destId="{B76F585A-1A85-43F1-8751-B554A4FDC0D9}" srcOrd="0" destOrd="0" parTransId="{23EA9DB2-7D4B-44B8-8028-29F52EB25AF7}" sibTransId="{E83D1196-83FB-4CDA-BB3E-6276FCEE0B28}"/>
    <dgm:cxn modelId="{EB3C8D4A-1627-48FD-9A81-9C18313653D3}" type="presOf" srcId="{AF931ED8-D5F4-4353-AF9E-93BD3C7E462B}" destId="{9DFB5054-CEBC-412B-97EC-450836444429}" srcOrd="0" destOrd="0" presId="urn:microsoft.com/office/officeart/2008/layout/AlternatingHexagons"/>
    <dgm:cxn modelId="{B232DD6A-6513-4C06-8952-71696AB91412}" srcId="{C9363C6F-1FB5-42F1-A98F-F096659234B5}" destId="{346A6E0E-413E-47F8-B03B-FDC94332DB0F}" srcOrd="0" destOrd="0" parTransId="{808D65D6-9BF5-41F3-99C8-1B897BB0A5B4}" sibTransId="{A331C802-25B7-4011-BA81-AA5B0E2F5EA8}"/>
    <dgm:cxn modelId="{9D6DA158-A18E-40E3-A09C-C9B376F62FF9}" srcId="{401A4786-89D3-4F0A-A2C1-1A0D2A73F7D6}" destId="{A330FF14-44A3-4AB1-9729-4BCF5DDD5A53}" srcOrd="2" destOrd="0" parTransId="{52A317CB-C912-42CC-83C4-0E7FED4DB44D}" sibTransId="{6D07E0FF-BBD0-4C21-AC17-FE7A8388AE62}"/>
    <dgm:cxn modelId="{1BDEEA78-1CD5-4C78-A49D-CE821C3046C2}" type="presOf" srcId="{6D07E0FF-BBD0-4C21-AC17-FE7A8388AE62}" destId="{9C13B3D2-6665-4039-918F-C2A4A1AE05FA}" srcOrd="0" destOrd="0" presId="urn:microsoft.com/office/officeart/2008/layout/AlternatingHexagons"/>
    <dgm:cxn modelId="{18E40B84-EF6D-4BC4-952C-D9712DFCB04C}" type="presOf" srcId="{7890BA34-AC43-401D-9507-45EE678DF687}" destId="{6D34D384-37A0-417F-B3BE-09AE369B76FC}" srcOrd="0" destOrd="0" presId="urn:microsoft.com/office/officeart/2008/layout/AlternatingHexagons"/>
    <dgm:cxn modelId="{8558C494-9B0B-42A9-BA5C-3C643BE5FF12}" type="presOf" srcId="{C9363C6F-1FB5-42F1-A98F-F096659234B5}" destId="{8BD40BC0-6B62-4895-A60C-3236C7CC38A4}" srcOrd="0" destOrd="0" presId="urn:microsoft.com/office/officeart/2008/layout/AlternatingHexagons"/>
    <dgm:cxn modelId="{D9C31BAD-7E15-4ED9-A022-202C01CE6B6B}" srcId="{A330FF14-44A3-4AB1-9729-4BCF5DDD5A53}" destId="{14C90C32-70D1-4B64-B042-710C35A55452}" srcOrd="0" destOrd="0" parTransId="{B1088D51-CCD9-4917-9A96-3339B0284945}" sibTransId="{45C24616-4EE4-4063-A246-41184386411A}"/>
    <dgm:cxn modelId="{8CE62CB2-96C5-46EA-AB5C-ED25CE08E9B6}" srcId="{401A4786-89D3-4F0A-A2C1-1A0D2A73F7D6}" destId="{7890BA34-AC43-401D-9507-45EE678DF687}" srcOrd="0" destOrd="0" parTransId="{30670723-B2A6-498B-94DA-631E7AC124E6}" sibTransId="{AF931ED8-D5F4-4353-AF9E-93BD3C7E462B}"/>
    <dgm:cxn modelId="{EE374ED3-BA97-4FE5-A1D4-D8F9FDD8D8CC}" type="presOf" srcId="{14C90C32-70D1-4B64-B042-710C35A55452}" destId="{7138E075-7A46-4008-9B93-7ED0029B1FB2}" srcOrd="0" destOrd="0" presId="urn:microsoft.com/office/officeart/2008/layout/AlternatingHexagons"/>
    <dgm:cxn modelId="{D67B4EDB-2359-497E-99AE-8842820FC9D8}" type="presOf" srcId="{401A4786-89D3-4F0A-A2C1-1A0D2A73F7D6}" destId="{A0B747BE-6023-4CA6-A909-62B2BCE35611}" srcOrd="0" destOrd="0" presId="urn:microsoft.com/office/officeart/2008/layout/AlternatingHexagons"/>
    <dgm:cxn modelId="{7993C8E7-8BBB-460E-BF3D-E662C2233D6B}" type="presOf" srcId="{A330FF14-44A3-4AB1-9729-4BCF5DDD5A53}" destId="{F778701D-1FDA-4D49-AAED-BB57684E8501}" srcOrd="0" destOrd="0" presId="urn:microsoft.com/office/officeart/2008/layout/AlternatingHexagons"/>
    <dgm:cxn modelId="{9B6E96F0-4042-4377-8496-6D0EC76A3873}" type="presOf" srcId="{A1AA2A72-8598-4300-A150-DDF69621C3C0}" destId="{AAD02DAA-3AC3-4480-8946-6AB1417E80FC}" srcOrd="0" destOrd="0" presId="urn:microsoft.com/office/officeart/2008/layout/AlternatingHexagons"/>
    <dgm:cxn modelId="{0D6FF9F8-BF83-411C-B886-4BECC882209C}" srcId="{401A4786-89D3-4F0A-A2C1-1A0D2A73F7D6}" destId="{C9363C6F-1FB5-42F1-A98F-F096659234B5}" srcOrd="1" destOrd="0" parTransId="{EB682269-BD7E-42F2-92AC-21BF7E8C6777}" sibTransId="{A1AA2A72-8598-4300-A150-DDF69621C3C0}"/>
    <dgm:cxn modelId="{D78ACCBC-6BBA-4FA8-AD53-7D0CBA0D0991}" type="presParOf" srcId="{A0B747BE-6023-4CA6-A909-62B2BCE35611}" destId="{F68DE05A-FE61-4857-BCB6-BBE42B223AF9}" srcOrd="0" destOrd="0" presId="urn:microsoft.com/office/officeart/2008/layout/AlternatingHexagons"/>
    <dgm:cxn modelId="{74CE8F0C-FF2E-4F30-84B3-B1D0BA755EAC}" type="presParOf" srcId="{F68DE05A-FE61-4857-BCB6-BBE42B223AF9}" destId="{6D34D384-37A0-417F-B3BE-09AE369B76FC}" srcOrd="0" destOrd="0" presId="urn:microsoft.com/office/officeart/2008/layout/AlternatingHexagons"/>
    <dgm:cxn modelId="{52D170E9-E8CB-4DBE-BFC7-9B87BC58E2BE}" type="presParOf" srcId="{F68DE05A-FE61-4857-BCB6-BBE42B223AF9}" destId="{1480350B-7891-4AB0-AA0E-7E0D11FB050C}" srcOrd="1" destOrd="0" presId="urn:microsoft.com/office/officeart/2008/layout/AlternatingHexagons"/>
    <dgm:cxn modelId="{0CF5AEAD-279B-476A-AFE7-8B89922533FD}" type="presParOf" srcId="{F68DE05A-FE61-4857-BCB6-BBE42B223AF9}" destId="{335FCD20-C699-4936-B57A-81CEC5B8191A}" srcOrd="2" destOrd="0" presId="urn:microsoft.com/office/officeart/2008/layout/AlternatingHexagons"/>
    <dgm:cxn modelId="{C04AE054-A70F-46BD-8232-4B04AC6A1229}" type="presParOf" srcId="{F68DE05A-FE61-4857-BCB6-BBE42B223AF9}" destId="{BE371CE8-82F0-4367-B907-1812E2B57105}" srcOrd="3" destOrd="0" presId="urn:microsoft.com/office/officeart/2008/layout/AlternatingHexagons"/>
    <dgm:cxn modelId="{8DEF5C14-AB41-4FC2-B138-D4560D637229}" type="presParOf" srcId="{F68DE05A-FE61-4857-BCB6-BBE42B223AF9}" destId="{9DFB5054-CEBC-412B-97EC-450836444429}" srcOrd="4" destOrd="0" presId="urn:microsoft.com/office/officeart/2008/layout/AlternatingHexagons"/>
    <dgm:cxn modelId="{71A336AD-A7CA-41D5-9628-81A87D0E6D49}" type="presParOf" srcId="{A0B747BE-6023-4CA6-A909-62B2BCE35611}" destId="{EF17B843-085E-4BF4-897F-ABFD8F82681A}" srcOrd="1" destOrd="0" presId="urn:microsoft.com/office/officeart/2008/layout/AlternatingHexagons"/>
    <dgm:cxn modelId="{C30232F7-090E-448B-B251-FD5DD4678CA4}" type="presParOf" srcId="{A0B747BE-6023-4CA6-A909-62B2BCE35611}" destId="{128F91DA-A896-4BB5-8E02-F147F7AF214B}" srcOrd="2" destOrd="0" presId="urn:microsoft.com/office/officeart/2008/layout/AlternatingHexagons"/>
    <dgm:cxn modelId="{DFDC8826-4C0D-4B36-9ECA-F5DBDE6ED423}" type="presParOf" srcId="{128F91DA-A896-4BB5-8E02-F147F7AF214B}" destId="{8BD40BC0-6B62-4895-A60C-3236C7CC38A4}" srcOrd="0" destOrd="0" presId="urn:microsoft.com/office/officeart/2008/layout/AlternatingHexagons"/>
    <dgm:cxn modelId="{C6AE1404-E255-4F38-901D-90F00EA0E6D2}" type="presParOf" srcId="{128F91DA-A896-4BB5-8E02-F147F7AF214B}" destId="{2983FD33-2434-4D4D-A533-E71A17778F7D}" srcOrd="1" destOrd="0" presId="urn:microsoft.com/office/officeart/2008/layout/AlternatingHexagons"/>
    <dgm:cxn modelId="{B3424C77-9D02-4F34-AAF9-25951E35B758}" type="presParOf" srcId="{128F91DA-A896-4BB5-8E02-F147F7AF214B}" destId="{C2FACFC6-85FF-49B2-B09E-2E3B1BCF96B0}" srcOrd="2" destOrd="0" presId="urn:microsoft.com/office/officeart/2008/layout/AlternatingHexagons"/>
    <dgm:cxn modelId="{71011AAE-448F-4A71-A201-F5C7D0AA5642}" type="presParOf" srcId="{128F91DA-A896-4BB5-8E02-F147F7AF214B}" destId="{0F85688A-D2EE-4AE1-8B83-B7F15208236F}" srcOrd="3" destOrd="0" presId="urn:microsoft.com/office/officeart/2008/layout/AlternatingHexagons"/>
    <dgm:cxn modelId="{E4DC4478-4D2C-46EA-B294-ACAA56BF3EF5}" type="presParOf" srcId="{128F91DA-A896-4BB5-8E02-F147F7AF214B}" destId="{AAD02DAA-3AC3-4480-8946-6AB1417E80FC}" srcOrd="4" destOrd="0" presId="urn:microsoft.com/office/officeart/2008/layout/AlternatingHexagons"/>
    <dgm:cxn modelId="{7B4605D6-56C1-4042-8E4E-5F0645B1E137}" type="presParOf" srcId="{A0B747BE-6023-4CA6-A909-62B2BCE35611}" destId="{6C9B1359-9039-43A3-8209-E93EF7A7B866}" srcOrd="3" destOrd="0" presId="urn:microsoft.com/office/officeart/2008/layout/AlternatingHexagons"/>
    <dgm:cxn modelId="{9441F340-A1B2-4FDC-8CD5-A62BF5E15743}" type="presParOf" srcId="{A0B747BE-6023-4CA6-A909-62B2BCE35611}" destId="{C9415689-5DB4-4011-8664-6945167A6BE7}" srcOrd="4" destOrd="0" presId="urn:microsoft.com/office/officeart/2008/layout/AlternatingHexagons"/>
    <dgm:cxn modelId="{5C5AEF1F-A342-4E25-AD84-9D34FFA4847F}" type="presParOf" srcId="{C9415689-5DB4-4011-8664-6945167A6BE7}" destId="{F778701D-1FDA-4D49-AAED-BB57684E8501}" srcOrd="0" destOrd="0" presId="urn:microsoft.com/office/officeart/2008/layout/AlternatingHexagons"/>
    <dgm:cxn modelId="{A8E0713E-E0EE-4D4A-84A3-5392A79A2D60}" type="presParOf" srcId="{C9415689-5DB4-4011-8664-6945167A6BE7}" destId="{7138E075-7A46-4008-9B93-7ED0029B1FB2}" srcOrd="1" destOrd="0" presId="urn:microsoft.com/office/officeart/2008/layout/AlternatingHexagons"/>
    <dgm:cxn modelId="{947EC745-B145-4960-9710-60214031B079}" type="presParOf" srcId="{C9415689-5DB4-4011-8664-6945167A6BE7}" destId="{5CD29EA1-3428-47D9-835B-81488BF7BACE}" srcOrd="2" destOrd="0" presId="urn:microsoft.com/office/officeart/2008/layout/AlternatingHexagons"/>
    <dgm:cxn modelId="{FA393930-7FD2-4027-B371-482FD75D192A}" type="presParOf" srcId="{C9415689-5DB4-4011-8664-6945167A6BE7}" destId="{D854FF62-BA98-484C-BAF3-FA19ED2F5076}" srcOrd="3" destOrd="0" presId="urn:microsoft.com/office/officeart/2008/layout/AlternatingHexagons"/>
    <dgm:cxn modelId="{676B80B2-AD62-42B0-9112-7C16EEF654EC}" type="presParOf" srcId="{C9415689-5DB4-4011-8664-6945167A6BE7}" destId="{9C13B3D2-6665-4039-918F-C2A4A1AE05FA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A263FA-BABA-4573-BE80-F61691A8C63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BFEC5DD2-F4C8-46B1-A443-1A01F811DFEF}">
      <dgm:prSet phldrT="[Текст]"/>
      <dgm:spPr/>
      <dgm:t>
        <a:bodyPr/>
        <a:lstStyle/>
        <a:p>
          <a:r>
            <a:rPr lang="ru-RU" altLang="ru-RU" dirty="0"/>
            <a:t>КУ на уровне слова</a:t>
          </a:r>
          <a:endParaRPr lang="ru-RU" dirty="0"/>
        </a:p>
      </dgm:t>
    </dgm:pt>
    <dgm:pt modelId="{83B97437-DB91-484C-ABB0-EBBD08AC7381}" type="parTrans" cxnId="{B53D3A18-B49A-4A10-A8F9-01AEFB239DD6}">
      <dgm:prSet/>
      <dgm:spPr/>
      <dgm:t>
        <a:bodyPr/>
        <a:lstStyle/>
        <a:p>
          <a:endParaRPr lang="ru-RU"/>
        </a:p>
      </dgm:t>
    </dgm:pt>
    <dgm:pt modelId="{19B0E8A6-D7FA-4128-8CF6-2F236089BA3A}" type="sibTrans" cxnId="{B53D3A18-B49A-4A10-A8F9-01AEFB239DD6}">
      <dgm:prSet/>
      <dgm:spPr/>
      <dgm:t>
        <a:bodyPr/>
        <a:lstStyle/>
        <a:p>
          <a:endParaRPr lang="ru-RU"/>
        </a:p>
      </dgm:t>
    </dgm:pt>
    <dgm:pt modelId="{FA37BA02-E94F-469B-A5CA-BDC98ED0EF82}">
      <dgm:prSet phldrT="[Текст]"/>
      <dgm:spPr/>
      <dgm:t>
        <a:bodyPr/>
        <a:lstStyle/>
        <a:p>
          <a:r>
            <a:rPr lang="ru-RU" altLang="ru-RU" dirty="0"/>
            <a:t>КУ на уровне предложения</a:t>
          </a:r>
          <a:endParaRPr lang="ru-RU" dirty="0"/>
        </a:p>
      </dgm:t>
    </dgm:pt>
    <dgm:pt modelId="{4E3336CA-EC85-44EB-B4AF-A4D7197079D6}" type="parTrans" cxnId="{46CE3409-45A1-49B1-8AB5-43FE113C7B3C}">
      <dgm:prSet/>
      <dgm:spPr/>
      <dgm:t>
        <a:bodyPr/>
        <a:lstStyle/>
        <a:p>
          <a:endParaRPr lang="ru-RU"/>
        </a:p>
      </dgm:t>
    </dgm:pt>
    <dgm:pt modelId="{805AC44F-9A77-439A-91A1-0829101DDEC0}" type="sibTrans" cxnId="{46CE3409-45A1-49B1-8AB5-43FE113C7B3C}">
      <dgm:prSet/>
      <dgm:spPr/>
      <dgm:t>
        <a:bodyPr/>
        <a:lstStyle/>
        <a:p>
          <a:endParaRPr lang="ru-RU"/>
        </a:p>
      </dgm:t>
    </dgm:pt>
    <dgm:pt modelId="{BB0E6889-5325-4424-A44C-86EE5F4DA50D}">
      <dgm:prSet/>
      <dgm:spPr/>
      <dgm:t>
        <a:bodyPr/>
        <a:lstStyle/>
        <a:p>
          <a:r>
            <a:rPr lang="ru-RU" altLang="ru-RU" dirty="0"/>
            <a:t>Аналитико-рецептивные КУ</a:t>
          </a:r>
          <a:endParaRPr lang="ru-RU" dirty="0"/>
        </a:p>
      </dgm:t>
    </dgm:pt>
    <dgm:pt modelId="{12F4904F-0F9F-43B5-B791-16DB5858CB3C}" type="parTrans" cxnId="{6AF955B1-73DF-40B4-A7BD-D4BE70696729}">
      <dgm:prSet/>
      <dgm:spPr/>
      <dgm:t>
        <a:bodyPr/>
        <a:lstStyle/>
        <a:p>
          <a:endParaRPr lang="ru-RU"/>
        </a:p>
      </dgm:t>
    </dgm:pt>
    <dgm:pt modelId="{0F78F246-7250-4173-81A5-5758507A97F3}" type="sibTrans" cxnId="{6AF955B1-73DF-40B4-A7BD-D4BE70696729}">
      <dgm:prSet/>
      <dgm:spPr/>
      <dgm:t>
        <a:bodyPr/>
        <a:lstStyle/>
        <a:p>
          <a:endParaRPr lang="ru-RU"/>
        </a:p>
      </dgm:t>
    </dgm:pt>
    <dgm:pt modelId="{57EA464C-0D5C-4778-9DE1-CFBACF7F5DA2}" type="pres">
      <dgm:prSet presAssocID="{C2A263FA-BABA-4573-BE80-F61691A8C631}" presName="CompostProcess" presStyleCnt="0">
        <dgm:presLayoutVars>
          <dgm:dir/>
          <dgm:resizeHandles val="exact"/>
        </dgm:presLayoutVars>
      </dgm:prSet>
      <dgm:spPr/>
    </dgm:pt>
    <dgm:pt modelId="{D2A4EE3A-4163-4CCD-932B-FED4E6873F13}" type="pres">
      <dgm:prSet presAssocID="{C2A263FA-BABA-4573-BE80-F61691A8C631}" presName="arrow" presStyleLbl="bgShp" presStyleIdx="0" presStyleCnt="1"/>
      <dgm:spPr/>
    </dgm:pt>
    <dgm:pt modelId="{4AC38A84-261C-4B5B-A7BC-EA5BD534B0C5}" type="pres">
      <dgm:prSet presAssocID="{C2A263FA-BABA-4573-BE80-F61691A8C631}" presName="linearProcess" presStyleCnt="0"/>
      <dgm:spPr/>
    </dgm:pt>
    <dgm:pt modelId="{6A286383-BF38-44F2-B13D-A69D2D4810C6}" type="pres">
      <dgm:prSet presAssocID="{BB0E6889-5325-4424-A44C-86EE5F4DA50D}" presName="textNode" presStyleLbl="node1" presStyleIdx="0" presStyleCnt="3">
        <dgm:presLayoutVars>
          <dgm:bulletEnabled val="1"/>
        </dgm:presLayoutVars>
      </dgm:prSet>
      <dgm:spPr/>
    </dgm:pt>
    <dgm:pt modelId="{131B09F7-60C7-425E-905A-BC3B753C63DD}" type="pres">
      <dgm:prSet presAssocID="{0F78F246-7250-4173-81A5-5758507A97F3}" presName="sibTrans" presStyleCnt="0"/>
      <dgm:spPr/>
    </dgm:pt>
    <dgm:pt modelId="{191FD339-48DC-4D87-A720-358E38DB57CD}" type="pres">
      <dgm:prSet presAssocID="{BFEC5DD2-F4C8-46B1-A443-1A01F811DFEF}" presName="textNode" presStyleLbl="node1" presStyleIdx="1" presStyleCnt="3">
        <dgm:presLayoutVars>
          <dgm:bulletEnabled val="1"/>
        </dgm:presLayoutVars>
      </dgm:prSet>
      <dgm:spPr/>
    </dgm:pt>
    <dgm:pt modelId="{F860DDA1-A3D5-43FA-BD31-53D6F4DA7D90}" type="pres">
      <dgm:prSet presAssocID="{19B0E8A6-D7FA-4128-8CF6-2F236089BA3A}" presName="sibTrans" presStyleCnt="0"/>
      <dgm:spPr/>
    </dgm:pt>
    <dgm:pt modelId="{4DC7F81C-EF1E-4890-934B-48633893A38A}" type="pres">
      <dgm:prSet presAssocID="{FA37BA02-E94F-469B-A5CA-BDC98ED0EF82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46CE3409-45A1-49B1-8AB5-43FE113C7B3C}" srcId="{C2A263FA-BABA-4573-BE80-F61691A8C631}" destId="{FA37BA02-E94F-469B-A5CA-BDC98ED0EF82}" srcOrd="2" destOrd="0" parTransId="{4E3336CA-EC85-44EB-B4AF-A4D7197079D6}" sibTransId="{805AC44F-9A77-439A-91A1-0829101DDEC0}"/>
    <dgm:cxn modelId="{44C03A0A-CE04-4A6F-A8ED-4CFB911EA330}" type="presOf" srcId="{BFEC5DD2-F4C8-46B1-A443-1A01F811DFEF}" destId="{191FD339-48DC-4D87-A720-358E38DB57CD}" srcOrd="0" destOrd="0" presId="urn:microsoft.com/office/officeart/2005/8/layout/hProcess9"/>
    <dgm:cxn modelId="{CC38C50D-1E7F-49FF-8C46-630E0383E3FF}" type="presOf" srcId="{BB0E6889-5325-4424-A44C-86EE5F4DA50D}" destId="{6A286383-BF38-44F2-B13D-A69D2D4810C6}" srcOrd="0" destOrd="0" presId="urn:microsoft.com/office/officeart/2005/8/layout/hProcess9"/>
    <dgm:cxn modelId="{B53D3A18-B49A-4A10-A8F9-01AEFB239DD6}" srcId="{C2A263FA-BABA-4573-BE80-F61691A8C631}" destId="{BFEC5DD2-F4C8-46B1-A443-1A01F811DFEF}" srcOrd="1" destOrd="0" parTransId="{83B97437-DB91-484C-ABB0-EBBD08AC7381}" sibTransId="{19B0E8A6-D7FA-4128-8CF6-2F236089BA3A}"/>
    <dgm:cxn modelId="{3AC69140-8387-4943-9C44-8C7C77E7ADB7}" type="presOf" srcId="{C2A263FA-BABA-4573-BE80-F61691A8C631}" destId="{57EA464C-0D5C-4778-9DE1-CFBACF7F5DA2}" srcOrd="0" destOrd="0" presId="urn:microsoft.com/office/officeart/2005/8/layout/hProcess9"/>
    <dgm:cxn modelId="{5E1D3993-A350-4BC3-A14C-FFFDBA4DF996}" type="presOf" srcId="{FA37BA02-E94F-469B-A5CA-BDC98ED0EF82}" destId="{4DC7F81C-EF1E-4890-934B-48633893A38A}" srcOrd="0" destOrd="0" presId="urn:microsoft.com/office/officeart/2005/8/layout/hProcess9"/>
    <dgm:cxn modelId="{6AF955B1-73DF-40B4-A7BD-D4BE70696729}" srcId="{C2A263FA-BABA-4573-BE80-F61691A8C631}" destId="{BB0E6889-5325-4424-A44C-86EE5F4DA50D}" srcOrd="0" destOrd="0" parTransId="{12F4904F-0F9F-43B5-B791-16DB5858CB3C}" sibTransId="{0F78F246-7250-4173-81A5-5758507A97F3}"/>
    <dgm:cxn modelId="{B0AF3B17-99BC-4F9D-BB13-1FBDE72F0961}" type="presParOf" srcId="{57EA464C-0D5C-4778-9DE1-CFBACF7F5DA2}" destId="{D2A4EE3A-4163-4CCD-932B-FED4E6873F13}" srcOrd="0" destOrd="0" presId="urn:microsoft.com/office/officeart/2005/8/layout/hProcess9"/>
    <dgm:cxn modelId="{30EAD3B0-16F9-4F8B-BB1A-C53F12963597}" type="presParOf" srcId="{57EA464C-0D5C-4778-9DE1-CFBACF7F5DA2}" destId="{4AC38A84-261C-4B5B-A7BC-EA5BD534B0C5}" srcOrd="1" destOrd="0" presId="urn:microsoft.com/office/officeart/2005/8/layout/hProcess9"/>
    <dgm:cxn modelId="{638B04E9-EF98-4879-B55D-52AB47628D63}" type="presParOf" srcId="{4AC38A84-261C-4B5B-A7BC-EA5BD534B0C5}" destId="{6A286383-BF38-44F2-B13D-A69D2D4810C6}" srcOrd="0" destOrd="0" presId="urn:microsoft.com/office/officeart/2005/8/layout/hProcess9"/>
    <dgm:cxn modelId="{96C5DF11-326D-4708-AEE0-38D784B894B9}" type="presParOf" srcId="{4AC38A84-261C-4B5B-A7BC-EA5BD534B0C5}" destId="{131B09F7-60C7-425E-905A-BC3B753C63DD}" srcOrd="1" destOrd="0" presId="urn:microsoft.com/office/officeart/2005/8/layout/hProcess9"/>
    <dgm:cxn modelId="{AC88F3F2-2E58-4AAF-919D-B3B448F749EF}" type="presParOf" srcId="{4AC38A84-261C-4B5B-A7BC-EA5BD534B0C5}" destId="{191FD339-48DC-4D87-A720-358E38DB57CD}" srcOrd="2" destOrd="0" presId="urn:microsoft.com/office/officeart/2005/8/layout/hProcess9"/>
    <dgm:cxn modelId="{30A0BE99-C00B-496B-B521-94EA98BF79D2}" type="presParOf" srcId="{4AC38A84-261C-4B5B-A7BC-EA5BD534B0C5}" destId="{F860DDA1-A3D5-43FA-BD31-53D6F4DA7D90}" srcOrd="3" destOrd="0" presId="urn:microsoft.com/office/officeart/2005/8/layout/hProcess9"/>
    <dgm:cxn modelId="{23811E5A-C1BD-473D-924B-D24F83523E76}" type="presParOf" srcId="{4AC38A84-261C-4B5B-A7BC-EA5BD534B0C5}" destId="{4DC7F81C-EF1E-4890-934B-48633893A38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D4462A-88B2-4530-96BD-4BA08A14C4E7}">
      <dsp:nvSpPr>
        <dsp:cNvPr id="0" name=""/>
        <dsp:cNvSpPr/>
      </dsp:nvSpPr>
      <dsp:spPr>
        <a:xfrm rot="16200000">
          <a:off x="925909" y="-925909"/>
          <a:ext cx="2262981" cy="4114800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latin typeface="Times New Roman" pitchFamily="18" charset="0"/>
              <a:cs typeface="Times New Roman" pitchFamily="18" charset="0"/>
            </a:rPr>
            <a:t>Способствует развитию навыков логического и пространственного мышления</a:t>
          </a:r>
        </a:p>
      </dsp:txBody>
      <dsp:txXfrm rot="5400000">
        <a:off x="0" y="0"/>
        <a:ext cx="4114800" cy="1697235"/>
      </dsp:txXfrm>
    </dsp:sp>
    <dsp:sp modelId="{9528410A-7B37-4DE3-9EBE-AED1FA2449DF}">
      <dsp:nvSpPr>
        <dsp:cNvPr id="0" name=""/>
        <dsp:cNvSpPr/>
      </dsp:nvSpPr>
      <dsp:spPr>
        <a:xfrm>
          <a:off x="4114800" y="0"/>
          <a:ext cx="4114800" cy="2262981"/>
        </a:xfrm>
        <a:prstGeom prst="round1Rect">
          <a:avLst/>
        </a:prstGeom>
        <a:solidFill>
          <a:schemeClr val="accent3">
            <a:hueOff val="3874869"/>
            <a:satOff val="-12382"/>
            <a:lumOff val="-3137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latin typeface="Times New Roman" pitchFamily="18" charset="0"/>
              <a:cs typeface="Times New Roman" pitchFamily="18" charset="0"/>
            </a:rPr>
            <a:t>Стимулирует познавательную деятельность</a:t>
          </a:r>
        </a:p>
      </dsp:txBody>
      <dsp:txXfrm>
        <a:off x="4114800" y="0"/>
        <a:ext cx="4114800" cy="1697235"/>
      </dsp:txXfrm>
    </dsp:sp>
    <dsp:sp modelId="{5A55DA3F-F6AE-46D4-A81F-02BD3F1118C2}">
      <dsp:nvSpPr>
        <dsp:cNvPr id="0" name=""/>
        <dsp:cNvSpPr/>
      </dsp:nvSpPr>
      <dsp:spPr>
        <a:xfrm rot="10800000">
          <a:off x="0" y="2262981"/>
          <a:ext cx="4114800" cy="2262981"/>
        </a:xfrm>
        <a:prstGeom prst="round1Rect">
          <a:avLst/>
        </a:prstGeom>
        <a:solidFill>
          <a:schemeClr val="accent3">
            <a:hueOff val="7749738"/>
            <a:satOff val="-24763"/>
            <a:lumOff val="-6275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latin typeface="Times New Roman" pitchFamily="18" charset="0"/>
              <a:cs typeface="Times New Roman" pitchFamily="18" charset="0"/>
            </a:rPr>
            <a:t>Активизирует творческие способности</a:t>
          </a:r>
          <a:r>
            <a:rPr lang="ru-RU" sz="2500" kern="1200" dirty="0"/>
            <a:t> </a:t>
          </a:r>
        </a:p>
      </dsp:txBody>
      <dsp:txXfrm rot="10800000">
        <a:off x="0" y="2828726"/>
        <a:ext cx="4114800" cy="1697235"/>
      </dsp:txXfrm>
    </dsp:sp>
    <dsp:sp modelId="{4CA27836-1831-42E1-8DAB-5F1BEB0E5CA1}">
      <dsp:nvSpPr>
        <dsp:cNvPr id="0" name=""/>
        <dsp:cNvSpPr/>
      </dsp:nvSpPr>
      <dsp:spPr>
        <a:xfrm rot="5400000">
          <a:off x="5040709" y="1337071"/>
          <a:ext cx="2262981" cy="4114800"/>
        </a:xfrm>
        <a:prstGeom prst="round1Rect">
          <a:avLst/>
        </a:prstGeom>
        <a:solidFill>
          <a:schemeClr val="accent3">
            <a:hueOff val="11624607"/>
            <a:satOff val="-37145"/>
            <a:lumOff val="-9412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latin typeface="Times New Roman" pitchFamily="18" charset="0"/>
              <a:cs typeface="Times New Roman" pitchFamily="18" charset="0"/>
            </a:rPr>
            <a:t>Помогает при работе с большим объемом информации, которую надо систематизировать</a:t>
          </a:r>
        </a:p>
      </dsp:txBody>
      <dsp:txXfrm rot="-5400000">
        <a:off x="4114800" y="2828726"/>
        <a:ext cx="4114800" cy="1697235"/>
      </dsp:txXfrm>
    </dsp:sp>
    <dsp:sp modelId="{93D0ACD6-6D00-4DCF-A956-FBD22E63D6FE}">
      <dsp:nvSpPr>
        <dsp:cNvPr id="0" name=""/>
        <dsp:cNvSpPr/>
      </dsp:nvSpPr>
      <dsp:spPr>
        <a:xfrm>
          <a:off x="2880359" y="1697235"/>
          <a:ext cx="2468880" cy="1131490"/>
        </a:xfrm>
        <a:prstGeom prst="round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 dirty="0">
              <a:latin typeface="Times New Roman" pitchFamily="18" charset="0"/>
              <a:cs typeface="Times New Roman" pitchFamily="18" charset="0"/>
            </a:rPr>
            <a:t>мотивация</a:t>
          </a:r>
        </a:p>
      </dsp:txBody>
      <dsp:txXfrm>
        <a:off x="2935594" y="1752470"/>
        <a:ext cx="2358410" cy="10210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4D384-37A0-417F-B3BE-09AE369B76FC}">
      <dsp:nvSpPr>
        <dsp:cNvPr id="0" name=""/>
        <dsp:cNvSpPr/>
      </dsp:nvSpPr>
      <dsp:spPr>
        <a:xfrm rot="5400000">
          <a:off x="3649725" y="110627"/>
          <a:ext cx="1676548" cy="1458597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60000"/>
            <a:lumOff val="4000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kern="1200" dirty="0"/>
            <a:t>запоминание</a:t>
          </a:r>
        </a:p>
      </dsp:txBody>
      <dsp:txXfrm rot="-5400000">
        <a:off x="3985998" y="262914"/>
        <a:ext cx="1004001" cy="1154024"/>
      </dsp:txXfrm>
    </dsp:sp>
    <dsp:sp modelId="{1480350B-7891-4AB0-AA0E-7E0D11FB050C}">
      <dsp:nvSpPr>
        <dsp:cNvPr id="0" name=""/>
        <dsp:cNvSpPr/>
      </dsp:nvSpPr>
      <dsp:spPr>
        <a:xfrm>
          <a:off x="5261559" y="336961"/>
          <a:ext cx="1871028" cy="1005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</dsp:txBody>
      <dsp:txXfrm>
        <a:off x="5261559" y="336961"/>
        <a:ext cx="1871028" cy="1005929"/>
      </dsp:txXfrm>
    </dsp:sp>
    <dsp:sp modelId="{9DFB5054-CEBC-412B-97EC-450836444429}">
      <dsp:nvSpPr>
        <dsp:cNvPr id="0" name=""/>
        <dsp:cNvSpPr/>
      </dsp:nvSpPr>
      <dsp:spPr>
        <a:xfrm rot="5400000">
          <a:off x="2074440" y="110627"/>
          <a:ext cx="1676548" cy="1458597"/>
        </a:xfrm>
        <a:prstGeom prst="hexagon">
          <a:avLst>
            <a:gd name="adj" fmla="val 25000"/>
            <a:gd name="vf" fmla="val 115470"/>
          </a:avLst>
        </a:prstGeom>
        <a:solidFill>
          <a:srgbClr val="00B05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обучение</a:t>
          </a:r>
        </a:p>
      </dsp:txBody>
      <dsp:txXfrm rot="-5400000">
        <a:off x="2410713" y="262914"/>
        <a:ext cx="1004001" cy="1154024"/>
      </dsp:txXfrm>
    </dsp:sp>
    <dsp:sp modelId="{8BD40BC0-6B62-4895-A60C-3236C7CC38A4}">
      <dsp:nvSpPr>
        <dsp:cNvPr id="0" name=""/>
        <dsp:cNvSpPr/>
      </dsp:nvSpPr>
      <dsp:spPr>
        <a:xfrm rot="5400000">
          <a:off x="2859064" y="1533682"/>
          <a:ext cx="1676548" cy="1458597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lumMod val="7500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презентации</a:t>
          </a:r>
        </a:p>
      </dsp:txBody>
      <dsp:txXfrm rot="-5400000">
        <a:off x="3195337" y="1685969"/>
        <a:ext cx="1004001" cy="1154024"/>
      </dsp:txXfrm>
    </dsp:sp>
    <dsp:sp modelId="{2983FD33-2434-4D4D-A533-E71A17778F7D}">
      <dsp:nvSpPr>
        <dsp:cNvPr id="0" name=""/>
        <dsp:cNvSpPr/>
      </dsp:nvSpPr>
      <dsp:spPr>
        <a:xfrm>
          <a:off x="1097012" y="1760016"/>
          <a:ext cx="1810672" cy="1005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</dsp:txBody>
      <dsp:txXfrm>
        <a:off x="1097012" y="1760016"/>
        <a:ext cx="1810672" cy="1005929"/>
      </dsp:txXfrm>
    </dsp:sp>
    <dsp:sp modelId="{AAD02DAA-3AC3-4480-8946-6AB1417E80FC}">
      <dsp:nvSpPr>
        <dsp:cNvPr id="0" name=""/>
        <dsp:cNvSpPr/>
      </dsp:nvSpPr>
      <dsp:spPr>
        <a:xfrm rot="5400000">
          <a:off x="4434350" y="1533682"/>
          <a:ext cx="1676548" cy="1458597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lumMod val="60000"/>
            <a:lumOff val="4000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планирование</a:t>
          </a:r>
        </a:p>
      </dsp:txBody>
      <dsp:txXfrm rot="-5400000">
        <a:off x="4770623" y="1685969"/>
        <a:ext cx="1004001" cy="1154024"/>
      </dsp:txXfrm>
    </dsp:sp>
    <dsp:sp modelId="{F778701D-1FDA-4D49-AAED-BB57684E8501}">
      <dsp:nvSpPr>
        <dsp:cNvPr id="0" name=""/>
        <dsp:cNvSpPr/>
      </dsp:nvSpPr>
      <dsp:spPr>
        <a:xfrm rot="5400000">
          <a:off x="3649725" y="2956736"/>
          <a:ext cx="1676548" cy="1458597"/>
        </a:xfrm>
        <a:prstGeom prst="hexagon">
          <a:avLst>
            <a:gd name="adj" fmla="val 25000"/>
            <a:gd name="vf" fmla="val 115470"/>
          </a:avLst>
        </a:prstGeom>
        <a:solidFill>
          <a:srgbClr val="FFC00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Принятие решений</a:t>
          </a:r>
        </a:p>
      </dsp:txBody>
      <dsp:txXfrm rot="-5400000">
        <a:off x="3985998" y="3109023"/>
        <a:ext cx="1004001" cy="1154024"/>
      </dsp:txXfrm>
    </dsp:sp>
    <dsp:sp modelId="{7138E075-7A46-4008-9B93-7ED0029B1FB2}">
      <dsp:nvSpPr>
        <dsp:cNvPr id="0" name=""/>
        <dsp:cNvSpPr/>
      </dsp:nvSpPr>
      <dsp:spPr>
        <a:xfrm>
          <a:off x="5261559" y="3183070"/>
          <a:ext cx="1871028" cy="1005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</dsp:txBody>
      <dsp:txXfrm>
        <a:off x="5261559" y="3183070"/>
        <a:ext cx="1871028" cy="1005929"/>
      </dsp:txXfrm>
    </dsp:sp>
    <dsp:sp modelId="{9C13B3D2-6665-4039-918F-C2A4A1AE05FA}">
      <dsp:nvSpPr>
        <dsp:cNvPr id="0" name=""/>
        <dsp:cNvSpPr/>
      </dsp:nvSpPr>
      <dsp:spPr>
        <a:xfrm rot="5400000">
          <a:off x="2074440" y="2956736"/>
          <a:ext cx="1676548" cy="145859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Мозговой штурм</a:t>
          </a:r>
        </a:p>
      </dsp:txBody>
      <dsp:txXfrm rot="-5400000">
        <a:off x="2410713" y="3109023"/>
        <a:ext cx="1004001" cy="11540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A4EE3A-4163-4CCD-932B-FED4E6873F13}">
      <dsp:nvSpPr>
        <dsp:cNvPr id="0" name=""/>
        <dsp:cNvSpPr/>
      </dsp:nvSpPr>
      <dsp:spPr>
        <a:xfrm>
          <a:off x="768095" y="0"/>
          <a:ext cx="8705088" cy="451453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286383-BF38-44F2-B13D-A69D2D4810C6}">
      <dsp:nvSpPr>
        <dsp:cNvPr id="0" name=""/>
        <dsp:cNvSpPr/>
      </dsp:nvSpPr>
      <dsp:spPr>
        <a:xfrm>
          <a:off x="11001" y="1354359"/>
          <a:ext cx="3296412" cy="18058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3400" kern="1200" dirty="0"/>
            <a:t>Аналитико-рецептивные КУ</a:t>
          </a:r>
          <a:endParaRPr lang="ru-RU" sz="3400" kern="1200" dirty="0"/>
        </a:p>
      </dsp:txBody>
      <dsp:txXfrm>
        <a:off x="99153" y="1442511"/>
        <a:ext cx="3120108" cy="1629508"/>
      </dsp:txXfrm>
    </dsp:sp>
    <dsp:sp modelId="{191FD339-48DC-4D87-A720-358E38DB57CD}">
      <dsp:nvSpPr>
        <dsp:cNvPr id="0" name=""/>
        <dsp:cNvSpPr/>
      </dsp:nvSpPr>
      <dsp:spPr>
        <a:xfrm>
          <a:off x="3472433" y="1354359"/>
          <a:ext cx="3296412" cy="18058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3400" kern="1200" dirty="0"/>
            <a:t>КУ на уровне слова</a:t>
          </a:r>
          <a:endParaRPr lang="ru-RU" sz="3400" kern="1200" dirty="0"/>
        </a:p>
      </dsp:txBody>
      <dsp:txXfrm>
        <a:off x="3560585" y="1442511"/>
        <a:ext cx="3120108" cy="1629508"/>
      </dsp:txXfrm>
    </dsp:sp>
    <dsp:sp modelId="{4DC7F81C-EF1E-4890-934B-48633893A38A}">
      <dsp:nvSpPr>
        <dsp:cNvPr id="0" name=""/>
        <dsp:cNvSpPr/>
      </dsp:nvSpPr>
      <dsp:spPr>
        <a:xfrm>
          <a:off x="6933866" y="1354359"/>
          <a:ext cx="3296412" cy="18058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3400" kern="1200" dirty="0"/>
            <a:t>КУ на уровне предложения</a:t>
          </a:r>
          <a:endParaRPr lang="ru-RU" sz="3400" kern="1200" dirty="0"/>
        </a:p>
      </dsp:txBody>
      <dsp:txXfrm>
        <a:off x="7022018" y="1442511"/>
        <a:ext cx="3120108" cy="16295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A5634-6D5D-46A9-AE64-62E210C710A3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8F92F-9150-4EFD-95C8-ADF919B8E7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382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4A341B-51F8-47DC-80AC-E613265424D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84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42D8C-4E29-49A5-884F-B3C1C9A73DC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838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4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A7A0-4CC1-4F3B-A353-B03A65041BB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8C37-4607-4004-8AC2-9FFE3AAB0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8690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A7A0-4CC1-4F3B-A353-B03A65041BB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8C37-4607-4004-8AC2-9FFE3AAB0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1332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A7A0-4CC1-4F3B-A353-B03A65041BB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8C37-4607-4004-8AC2-9FFE3AAB0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6356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A7A0-4CC1-4F3B-A353-B03A65041BB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8C37-4607-4004-8AC2-9FFE3AAB0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9356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A7A0-4CC1-4F3B-A353-B03A65041BB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8C37-4607-4004-8AC2-9FFE3AAB0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6812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A7A0-4CC1-4F3B-A353-B03A65041BB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8C37-4607-4004-8AC2-9FFE3AAB0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8459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A7A0-4CC1-4F3B-A353-B03A65041BB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8C37-4607-4004-8AC2-9FFE3AAB05EE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56765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A7A0-4CC1-4F3B-A353-B03A65041BB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8C37-4607-4004-8AC2-9FFE3AAB0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6310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A7A0-4CC1-4F3B-A353-B03A65041BB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8C37-4607-4004-8AC2-9FFE3AAB05E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75749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A7A0-4CC1-4F3B-A353-B03A65041BB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8C37-4607-4004-8AC2-9FFE3AAB0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657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A7A0-4CC1-4F3B-A353-B03A65041BB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8C37-4607-4004-8AC2-9FFE3AAB0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4893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A7A0-4CC1-4F3B-A353-B03A65041BB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8C37-4607-4004-8AC2-9FFE3AAB0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8035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94CE0-4897-465C-AA06-692A06465C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58673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B97-4110-4D55-8F37-936388FD3121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BB47-BCAC-4EF6-8B75-34C30A5B0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5990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B97-4110-4D55-8F37-936388FD3121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BB47-BCAC-4EF6-8B75-34C30A5B0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51911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B97-4110-4D55-8F37-936388FD3121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BB47-BCAC-4EF6-8B75-34C30A5B0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5956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B97-4110-4D55-8F37-936388FD3121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BB47-BCAC-4EF6-8B75-34C30A5B0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6680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B97-4110-4D55-8F37-936388FD3121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BB47-BCAC-4EF6-8B75-34C30A5B0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1818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B97-4110-4D55-8F37-936388FD3121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BB47-BCAC-4EF6-8B75-34C30A5B0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2007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B97-4110-4D55-8F37-936388FD3121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BB47-BCAC-4EF6-8B75-34C30A5B0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565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B97-4110-4D55-8F37-936388FD3121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BB47-BCAC-4EF6-8B75-34C30A5B0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28110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B97-4110-4D55-8F37-936388FD3121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BB47-BCAC-4EF6-8B75-34C30A5B0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08051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B97-4110-4D55-8F37-936388FD3121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BB47-BCAC-4EF6-8B75-34C30A5B0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4751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B97-4110-4D55-8F37-936388FD3121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BB47-BCAC-4EF6-8B75-34C30A5B07B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002497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B97-4110-4D55-8F37-936388FD3121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BB47-BCAC-4EF6-8B75-34C30A5B0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6228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B97-4110-4D55-8F37-936388FD3121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BB47-BCAC-4EF6-8B75-34C30A5B07B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979708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B97-4110-4D55-8F37-936388FD3121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BB47-BCAC-4EF6-8B75-34C30A5B0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6034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B97-4110-4D55-8F37-936388FD3121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BB47-BCAC-4EF6-8B75-34C30A5B0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25041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58B97-4110-4D55-8F37-936388FD3121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40BB47-BCAC-4EF6-8B75-34C30A5B0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335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20ED20-35D0-4F36-AC71-26E820BBAE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A61E81-B11B-4BF0-8174-B8A349A075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5F2786-BA60-434C-8B8A-25C53A9B3C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F47DDA-69A7-4775-8CFD-8E54CEFFD34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72856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313424-E4EF-437C-AB7D-FC7C1B7AB6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33CC37-ED74-4432-8E60-67F6DF6225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419DE2-943F-40F3-9EEE-D4D24B55A1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FF1DB9-D63C-4171-B77F-1C3F68EEB3A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01639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62361A-C88D-41BF-B1C0-C66E3FFDD9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1F2044-BE8C-49B2-AD50-5C31FE268C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8A3464-395E-4B4A-88F3-E702AE5955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BFAC19-C0C9-4285-B8F2-70E8CBE390D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21398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7B0270-61E7-4BDD-8209-980A386462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ECEB9A-E56A-4242-8B6D-6BC2647337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20990D-0D7A-4DA1-B2F0-BE56B4D78B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A11C8-3B38-4FF2-9F2A-82586E5857A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07306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2093BBE-AFB4-4122-B862-7B1B7C6134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64FF7DC-11FA-46E8-9B42-67E2A20F2A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8B8AE19-09D2-4E5D-8621-6DBF27A81F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08CE2-2D95-464D-87D6-C2801F77C64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78217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0DF3486-4FB8-45BC-B663-011AA74BB5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E8421A5-E133-46B3-862C-78A78A110C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1EDC77A-4E80-4931-95CB-C8682B0B89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BD5B70-9F72-4B30-9210-4C798206279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83667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EBDFDBC-80C5-4CCF-9C0A-4DD99479DF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9D5F66D-DE43-424D-9BF4-FAD4FA8C88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3FC5C6E-946D-4CE3-9232-4A602ABCE8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8247D6-5550-4CBF-B14F-00F6338CFB6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60192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5BC8E9-24A1-450A-832F-72C410B6DE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79934C-6BB8-4361-9202-CEFC46D871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D09C7E-69ED-406C-AAAB-DBC7474360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C4663-76C4-4F85-B506-FA2AAC809A2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25470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C2D8B1-4130-4B07-B9BA-B4C8D200F6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04EF8F-9B1C-4C10-81A5-35C1810D07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409222-1CA1-482B-928F-BD4DE7BED0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A2A0EE-8CB5-426C-A992-276803B548D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18970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25D9BA-4F32-4457-BAA6-B4ACD24D79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1318A0-0117-477A-93EE-B80BA060C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497508-DBA4-4F82-8302-8401552661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43BBF4-4E54-4630-B5AC-FBAF7E96755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897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6301E7-EF3A-47D9-9ADF-96D7F5896E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B4D410-9146-48A6-B1ED-24363311AA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959441-EB6B-4897-9C85-9E61269A93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22A62A-95F7-4793-8AC3-C13299AA476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22028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>
            <a:extLst>
              <a:ext uri="{FF2B5EF4-FFF2-40B4-BE49-F238E27FC236}">
                <a16:creationId xmlns:a16="http://schemas.microsoft.com/office/drawing/2014/main" id="{5E16D2A0-B95D-470D-A39C-DFF52BDF4B70}"/>
              </a:ext>
            </a:extLst>
          </p:cNvPr>
          <p:cNvSpPr/>
          <p:nvPr/>
        </p:nvSpPr>
        <p:spPr>
          <a:xfrm>
            <a:off x="0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grpSp>
        <p:nvGrpSpPr>
          <p:cNvPr id="5" name="Группа 15">
            <a:extLst>
              <a:ext uri="{FF2B5EF4-FFF2-40B4-BE49-F238E27FC236}">
                <a16:creationId xmlns:a16="http://schemas.microsoft.com/office/drawing/2014/main" id="{C5FC31C7-32C7-4EB8-B203-D4482B73D329}"/>
              </a:ext>
            </a:extLst>
          </p:cNvPr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6" name="Полилиния 15">
              <a:extLst>
                <a:ext uri="{FF2B5EF4-FFF2-40B4-BE49-F238E27FC236}">
                  <a16:creationId xmlns:a16="http://schemas.microsoft.com/office/drawing/2014/main" id="{185B351A-77F9-49BD-B5B1-CF57C5C43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7" name="Полилиния 18">
              <a:extLst>
                <a:ext uri="{FF2B5EF4-FFF2-40B4-BE49-F238E27FC236}">
                  <a16:creationId xmlns:a16="http://schemas.microsoft.com/office/drawing/2014/main" id="{BFC02403-0BB4-4AC5-8CF9-7DAD27B6D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9108074 w 5760"/>
                <a:gd name="T3" fmla="*/ 0 h 528"/>
                <a:gd name="T4" fmla="*/ 9108074 w 5760"/>
                <a:gd name="T5" fmla="*/ 838869 h 528"/>
                <a:gd name="T6" fmla="*/ 75901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ru-RU" sz="1800"/>
            </a:p>
          </p:txBody>
        </p:sp>
        <p:sp>
          <p:nvSpPr>
            <p:cNvPr id="8" name="Полилиния 18">
              <a:extLst>
                <a:ext uri="{FF2B5EF4-FFF2-40B4-BE49-F238E27FC236}">
                  <a16:creationId xmlns:a16="http://schemas.microsoft.com/office/drawing/2014/main" id="{075CBFEC-813C-4652-A2D3-523180567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99317739-3346-4650-9F36-77E5D108FFBF}"/>
                </a:ext>
              </a:extLst>
            </p:cNvPr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1" name="Дата 29">
            <a:extLst>
              <a:ext uri="{FF2B5EF4-FFF2-40B4-BE49-F238E27FC236}">
                <a16:creationId xmlns:a16="http://schemas.microsoft.com/office/drawing/2014/main" id="{458805AB-8118-42CF-94C7-0F957AA7E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C90E5BC5-01A5-47F4-AC67-E3CCB5EB9631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12" name="Нижний колонтитул 18">
            <a:extLst>
              <a:ext uri="{FF2B5EF4-FFF2-40B4-BE49-F238E27FC236}">
                <a16:creationId xmlns:a16="http://schemas.microsoft.com/office/drawing/2014/main" id="{FD39D122-8D8B-4DBB-95B7-2274A57DE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>
            <a:extLst>
              <a:ext uri="{FF2B5EF4-FFF2-40B4-BE49-F238E27FC236}">
                <a16:creationId xmlns:a16="http://schemas.microsoft.com/office/drawing/2014/main" id="{20883981-EA05-46CF-A7C1-0A16297B9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89417FD-C3FF-4305-B60D-E5893540E8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0127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Дата 9">
            <a:extLst>
              <a:ext uri="{FF2B5EF4-FFF2-40B4-BE49-F238E27FC236}">
                <a16:creationId xmlns:a16="http://schemas.microsoft.com/office/drawing/2014/main" id="{EEC742CF-335E-42C1-A91D-8F2843CD6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BB623-75F8-435A-A72D-28FA11DC5A5E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5" name="Нижний колонтитул 21">
            <a:extLst>
              <a:ext uri="{FF2B5EF4-FFF2-40B4-BE49-F238E27FC236}">
                <a16:creationId xmlns:a16="http://schemas.microsoft.com/office/drawing/2014/main" id="{F6A12401-F867-4D17-A5CF-F9149C9F2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>
            <a:extLst>
              <a:ext uri="{FF2B5EF4-FFF2-40B4-BE49-F238E27FC236}">
                <a16:creationId xmlns:a16="http://schemas.microsoft.com/office/drawing/2014/main" id="{2F8A2967-D3A2-44C7-8A0E-D2CCFFDB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515BB-75A1-4902-8F23-BA7D92258F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13733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10">
            <a:extLst>
              <a:ext uri="{FF2B5EF4-FFF2-40B4-BE49-F238E27FC236}">
                <a16:creationId xmlns:a16="http://schemas.microsoft.com/office/drawing/2014/main" id="{36DD3577-D4B8-4020-A4E0-08921716B3DC}"/>
              </a:ext>
            </a:extLst>
          </p:cNvPr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Нашивка 11">
            <a:extLst>
              <a:ext uri="{FF2B5EF4-FFF2-40B4-BE49-F238E27FC236}">
                <a16:creationId xmlns:a16="http://schemas.microsoft.com/office/drawing/2014/main" id="{74ADA746-5B7F-486E-9886-1D1B6B739C07}"/>
              </a:ext>
            </a:extLst>
          </p:cNvPr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3">
            <a:extLst>
              <a:ext uri="{FF2B5EF4-FFF2-40B4-BE49-F238E27FC236}">
                <a16:creationId xmlns:a16="http://schemas.microsoft.com/office/drawing/2014/main" id="{6D62477F-4D5C-449D-90B8-1B5702EF1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3A7D659-7E8A-4A26-928C-016EA96AC994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B07E9CC0-6ED1-4283-B1FD-C197451E4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ECE7C55C-43AE-42AF-A1E3-ACD1849D6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682A7-9FC0-4297-99C3-D4D131FEB5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1424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0D04D7-5728-4F1C-889F-AFE76F871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949104E-D950-4DFA-A028-574AA83AB8BD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2631C9-2C6C-4C9C-AE9D-2A8D2C148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F28214-B878-4DE4-B4F4-044078658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EA5E4-21EF-4F90-BF2D-28711F0906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3953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9A9A251-21B3-4584-B5F2-822FEA22D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CDD660B-F3F4-49F3-8391-EAD21791FC80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6EA53B-638D-4148-BA6B-DF5F38FE0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75FB2F4-FF12-49EA-898F-AEEE3AA6A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52FF44-A883-4A10-8922-0BC22FAC9B8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4797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55DE384-7683-4B89-B8D0-AA10B8C34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947A5FA-D9EF-402B-81F1-51C5EEA4F240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67508D5-E5D8-40DA-8F66-358EAFB4E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2673ED-BE37-49A4-92F2-9C495DA20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06E06-FDDA-4291-91A7-7A1F1A82E1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6333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>
            <a:extLst>
              <a:ext uri="{FF2B5EF4-FFF2-40B4-BE49-F238E27FC236}">
                <a16:creationId xmlns:a16="http://schemas.microsoft.com/office/drawing/2014/main" id="{037E4667-E339-48C4-A15F-B45E15C6A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DF58B-DD31-4823-A2D7-D147C382F3D9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3" name="Нижний колонтитул 21">
            <a:extLst>
              <a:ext uri="{FF2B5EF4-FFF2-40B4-BE49-F238E27FC236}">
                <a16:creationId xmlns:a16="http://schemas.microsoft.com/office/drawing/2014/main" id="{0F07EE22-E222-469E-A632-F1F446CA2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>
            <a:extLst>
              <a:ext uri="{FF2B5EF4-FFF2-40B4-BE49-F238E27FC236}">
                <a16:creationId xmlns:a16="http://schemas.microsoft.com/office/drawing/2014/main" id="{408570CE-56FB-48F5-8218-72BEE7DBB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7E6FC9-446F-4524-A82E-F7161E9F45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97925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C98803-D442-4A84-B88D-59B02E5B9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260D3A-9D0C-418D-9880-AD5C23FC1433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05F47E-DF79-49CA-81CC-E6105FBB1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6F9634-39E3-43FD-B326-C909D9D95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B8504-C7A6-4E1F-9C58-EFC9B76A519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6010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E0B8F6AD-94B2-4039-BA6F-83070D758F7B}"/>
              </a:ext>
            </a:extLst>
          </p:cNvPr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6" name="Полилиния 15">
            <a:extLst>
              <a:ext uri="{FF2B5EF4-FFF2-40B4-BE49-F238E27FC236}">
                <a16:creationId xmlns:a16="http://schemas.microsoft.com/office/drawing/2014/main" id="{9AF1B483-305C-4AB7-83F9-B6C8E97B3E20}"/>
              </a:ext>
            </a:extLst>
          </p:cNvPr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/>
            <a:gdLst>
              <a:gd name="T0" fmla="*/ 0 w 5591"/>
              <a:gd name="T1" fmla="*/ 0 h 588"/>
              <a:gd name="T2" fmla="*/ 3802505 w 5591"/>
              <a:gd name="T3" fmla="*/ 0 h 588"/>
              <a:gd name="T4" fmla="*/ 3802505 w 5591"/>
              <a:gd name="T5" fmla="*/ 838200 h 588"/>
              <a:gd name="T6" fmla="*/ 3168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7" name="Прямоугольный треугольник 6">
            <a:extLst>
              <a:ext uri="{FF2B5EF4-FFF2-40B4-BE49-F238E27FC236}">
                <a16:creationId xmlns:a16="http://schemas.microsoft.com/office/drawing/2014/main" id="{CB35AA1D-BAC8-44C2-BF78-73ED63F75DF6}"/>
              </a:ext>
            </a:extLst>
          </p:cNvPr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F7C9312-DCBE-4F69-8467-E59EF3AB6E78}"/>
              </a:ext>
            </a:extLst>
          </p:cNvPr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18">
            <a:extLst>
              <a:ext uri="{FF2B5EF4-FFF2-40B4-BE49-F238E27FC236}">
                <a16:creationId xmlns:a16="http://schemas.microsoft.com/office/drawing/2014/main" id="{DB6E35E2-C0B3-4A3D-A4C7-AD327EC90754}"/>
              </a:ext>
            </a:extLst>
          </p:cNvPr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Нашивка 19">
            <a:extLst>
              <a:ext uri="{FF2B5EF4-FFF2-40B4-BE49-F238E27FC236}">
                <a16:creationId xmlns:a16="http://schemas.microsoft.com/office/drawing/2014/main" id="{0274F87E-1A1E-4D38-B254-010FA5E4BC3D}"/>
              </a:ext>
            </a:extLst>
          </p:cNvPr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Дата 4">
            <a:extLst>
              <a:ext uri="{FF2B5EF4-FFF2-40B4-BE49-F238E27FC236}">
                <a16:creationId xmlns:a16="http://schemas.microsoft.com/office/drawing/2014/main" id="{DC9D0DB1-8801-4AEC-9722-955C3A8A3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9FF0DBB-C14D-4039-A43F-506819184845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12" name="Нижний колонтитул 5">
            <a:extLst>
              <a:ext uri="{FF2B5EF4-FFF2-40B4-BE49-F238E27FC236}">
                <a16:creationId xmlns:a16="http://schemas.microsoft.com/office/drawing/2014/main" id="{F8FBE50F-6D61-4283-B936-55849C3A4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>
            <a:extLst>
              <a:ext uri="{FF2B5EF4-FFF2-40B4-BE49-F238E27FC236}">
                <a16:creationId xmlns:a16="http://schemas.microsoft.com/office/drawing/2014/main" id="{6640199C-7321-4077-BCBC-5A3EC0EF3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419305-A2A3-4FB4-8551-278341C193A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8939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>
            <a:extLst>
              <a:ext uri="{FF2B5EF4-FFF2-40B4-BE49-F238E27FC236}">
                <a16:creationId xmlns:a16="http://schemas.microsoft.com/office/drawing/2014/main" id="{E346A1C6-0EEB-4331-A6B1-32FE5D8F2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36FEF-B19E-413A-88EA-28346F77DCA4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5" name="Нижний колонтитул 21">
            <a:extLst>
              <a:ext uri="{FF2B5EF4-FFF2-40B4-BE49-F238E27FC236}">
                <a16:creationId xmlns:a16="http://schemas.microsoft.com/office/drawing/2014/main" id="{C59DB0FE-78D0-475E-B876-F3AF91C6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>
            <a:extLst>
              <a:ext uri="{FF2B5EF4-FFF2-40B4-BE49-F238E27FC236}">
                <a16:creationId xmlns:a16="http://schemas.microsoft.com/office/drawing/2014/main" id="{442195DE-7AB1-474B-942D-2FCC9698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8BC8F-0CE0-427B-8A38-4BF707221E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8552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>
            <a:extLst>
              <a:ext uri="{FF2B5EF4-FFF2-40B4-BE49-F238E27FC236}">
                <a16:creationId xmlns:a16="http://schemas.microsoft.com/office/drawing/2014/main" id="{6B09138B-1EEE-4FD9-A1F1-6D731A15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D2CF5-4EE8-4835-9703-6CA23A361227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5" name="Нижний колонтитул 21">
            <a:extLst>
              <a:ext uri="{FF2B5EF4-FFF2-40B4-BE49-F238E27FC236}">
                <a16:creationId xmlns:a16="http://schemas.microsoft.com/office/drawing/2014/main" id="{0423C796-656F-4CBB-A6F2-1603AAD9D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>
            <a:extLst>
              <a:ext uri="{FF2B5EF4-FFF2-40B4-BE49-F238E27FC236}">
                <a16:creationId xmlns:a16="http://schemas.microsoft.com/office/drawing/2014/main" id="{43EC8AB1-452A-423E-9AA8-28A6C4A3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BCB30-B8AA-4C7C-BE8E-AD99D9E74C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3085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7969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561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0822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4768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0199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5172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089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5040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5771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092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6308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63B7A-29BA-4047-941A-64051C67AED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9FBF-5992-4572-883A-D5C61C142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9980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63B7A-29BA-4047-941A-64051C67AED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9FBF-5992-4572-883A-D5C61C142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959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63B7A-29BA-4047-941A-64051C67AED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9FBF-5992-4572-883A-D5C61C142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084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63B7A-29BA-4047-941A-64051C67AED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9FBF-5992-4572-883A-D5C61C142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4395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63B7A-29BA-4047-941A-64051C67AED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9FBF-5992-4572-883A-D5C61C142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7401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63B7A-29BA-4047-941A-64051C67AED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9FBF-5992-4572-883A-D5C61C142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5442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63B7A-29BA-4047-941A-64051C67AED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9FBF-5992-4572-883A-D5C61C142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1284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63B7A-29BA-4047-941A-64051C67AED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9FBF-5992-4572-883A-D5C61C142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4669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63B7A-29BA-4047-941A-64051C67AED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9FBF-5992-4572-883A-D5C61C142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160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63B7A-29BA-4047-941A-64051C67AED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9FBF-5992-4572-883A-D5C61C142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4586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63B7A-29BA-4047-941A-64051C67AED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9FBF-5992-4572-883A-D5C61C142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6518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63B7A-29BA-4047-941A-64051C67AED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9FBF-5992-4572-883A-D5C61C1428C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28819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63B7A-29BA-4047-941A-64051C67AED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9FBF-5992-4572-883A-D5C61C142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2749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63B7A-29BA-4047-941A-64051C67AED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9FBF-5992-4572-883A-D5C61C142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8564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63B7A-29BA-4047-941A-64051C67AED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9FBF-5992-4572-883A-D5C61C142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649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63B7A-29BA-4047-941A-64051C67AED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9FBF-5992-4572-883A-D5C61C142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9820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63B7A-29BA-4047-941A-64051C67AED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39FBF-5992-4572-883A-D5C61C142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4894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Thursday, February 4, 2021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3200718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Thursday, February 4, 2021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610630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Thursday, February 4, 2021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5976709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Thursday, February 4, 2021</a:t>
            </a:fld>
            <a:endParaRPr lang="en-US" dirty="0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6712382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Thursday, February 4, 2021</a:t>
            </a:fld>
            <a:endParaRPr lang="en-US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1163786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Thursday, February 4, 2021</a:t>
            </a:fld>
            <a:endParaRPr lang="en-US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9273105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Thursday, February 4, 2021</a:t>
            </a:fld>
            <a:endParaRPr lang="en-US" dirty="0"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8125847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Thursday, February 4, 2021</a:t>
            </a:fld>
            <a:endParaRPr lang="en-US" dirty="0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9766868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Thursday, February 4, 2021</a:t>
            </a:fld>
            <a:endParaRPr lang="en-US" dirty="0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2666388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Thursday, February 4, 2021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8682841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Thursday, February 4, 2021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7418855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Thursday, February 4, 2021</a:t>
            </a:fld>
            <a:endParaRPr lang="en-US" dirty="0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03146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Thursday, February 4, 2021</a:t>
            </a:fld>
            <a:endParaRPr lang="en-US" dirty="0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9151577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Thursday, February 4, 2021</a:t>
            </a:fld>
            <a:endParaRPr lang="en-US" dirty="0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2689008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Thursday, February 4, 2021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4058953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BBDD-218C-4B2A-98A0-F5F369754705}" type="datetime2">
              <a:rPr lang="en-US" smtClean="0"/>
              <a:pPr/>
              <a:t>Thursday, February 4, 2021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7683226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04.02.2021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78314"/>
      </p:ext>
    </p:extLst>
  </p:cSld>
  <p:clrMapOvr>
    <a:masterClrMapping/>
  </p:clrMapOvr>
  <p:transition>
    <p:wipe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04.02.2021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88923"/>
      </p:ext>
    </p:extLst>
  </p:cSld>
  <p:clrMapOvr>
    <a:masterClrMapping/>
  </p:clrMapOvr>
  <p:transition>
    <p:wipe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04.02.2021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64145"/>
      </p:ext>
    </p:extLst>
  </p:cSld>
  <p:clrMapOvr>
    <a:masterClrMapping/>
  </p:clrMapOvr>
  <p:transition>
    <p:wipe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04.02.2021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24342"/>
      </p:ext>
    </p:extLst>
  </p:cSld>
  <p:clrMapOvr>
    <a:masterClrMapping/>
  </p:clrMapOvr>
  <p:transition>
    <p:wipe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04.02.2021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604650"/>
      </p:ext>
    </p:extLst>
  </p:cSld>
  <p:clrMapOvr>
    <a:masterClrMapping/>
  </p:clrMapOvr>
  <p:transition>
    <p:wipe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04.02.2021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23105"/>
      </p:ext>
    </p:extLst>
  </p:cSld>
  <p:clrMapOvr>
    <a:masterClrMapping/>
  </p:clrMapOvr>
  <p:transition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04.02.2021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550016"/>
      </p:ext>
    </p:extLst>
  </p:cSld>
  <p:clrMapOvr>
    <a:masterClrMapping/>
  </p:clrMapOvr>
  <p:transition>
    <p:wipe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04.02.2021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51774"/>
      </p:ext>
    </p:extLst>
  </p:cSld>
  <p:clrMapOvr>
    <a:masterClrMapping/>
  </p:clrMapOvr>
  <p:transition>
    <p:wipe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04.02.2021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112783"/>
      </p:ext>
    </p:extLst>
  </p:cSld>
  <p:clrMapOvr>
    <a:masterClrMapping/>
  </p:clrMapOvr>
  <p:transition>
    <p:wipe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04.02.2021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98325"/>
      </p:ext>
    </p:extLst>
  </p:cSld>
  <p:clrMapOvr>
    <a:masterClrMapping/>
  </p:clrMapOvr>
  <p:transition>
    <p:wipe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04.02.2021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88190"/>
      </p:ext>
    </p:extLst>
  </p:cSld>
  <p:clrMapOvr>
    <a:masterClrMapping/>
  </p:clrMapOvr>
  <p:transition>
    <p:wipe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4478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4478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2DD1A9A-678A-4C87-8F5E-A6B45309630A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92446"/>
      </p:ext>
    </p:extLst>
  </p:cSld>
  <p:clrMapOvr>
    <a:masterClrMapping/>
  </p:clrMapOvr>
  <p:transition>
    <p:wipe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A7A0-4CC1-4F3B-A353-B03A65041BB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8C37-4607-4004-8AC2-9FFE3AAB0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6188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A7A0-4CC1-4F3B-A353-B03A65041BB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8C37-4607-4004-8AC2-9FFE3AAB0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8100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A7A0-4CC1-4F3B-A353-B03A65041BB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8C37-4607-4004-8AC2-9FFE3AAB0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4459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A7A0-4CC1-4F3B-A353-B03A65041BB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98C37-4607-4004-8AC2-9FFE3AAB0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10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1AEC6AE-F72B-4260-957C-C6CC0C556C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单击此处编辑母版标题样式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3EB6384-BFC0-4407-A7FE-2E549451DA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单击此处编辑母版文本样式</a:t>
            </a:r>
          </a:p>
          <a:p>
            <a:pPr lvl="1"/>
            <a:r>
              <a:rPr lang="en-US" altLang="ru-RU"/>
              <a:t>第二级</a:t>
            </a:r>
          </a:p>
          <a:p>
            <a:pPr lvl="2"/>
            <a:r>
              <a:rPr lang="en-US" altLang="ru-RU"/>
              <a:t>第三级</a:t>
            </a:r>
          </a:p>
          <a:p>
            <a:pPr lvl="3"/>
            <a:r>
              <a:rPr lang="en-US" altLang="ru-RU"/>
              <a:t>第四级</a:t>
            </a:r>
          </a:p>
          <a:p>
            <a:pPr lvl="4"/>
            <a:r>
              <a:rPr lang="en-US" altLang="ru-RU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E44E5DD-A41A-4D42-9BB4-600C2B8079D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4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C91F282-D8F3-4717-B35A-7FD4F69B4D6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itchFamily="34" charset="0"/>
              <a:buNone/>
              <a:defRPr sz="14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3D700E4-42F1-45E6-931B-9C76FA6EC58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panose="020B0604020202020204" pitchFamily="34" charset="0"/>
              </a:defRPr>
            </a:lvl1pPr>
          </a:lstStyle>
          <a:p>
            <a:fld id="{B28B8029-2EB5-43DC-A77C-111E6C048AF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6747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070ED754-75C5-41AE-9533-1E3D98690E45}"/>
              </a:ext>
            </a:extLst>
          </p:cNvPr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</a:endParaRPr>
          </a:p>
        </p:txBody>
      </p:sp>
      <p:sp>
        <p:nvSpPr>
          <p:cNvPr id="1027" name="Полилиния 11">
            <a:extLst>
              <a:ext uri="{FF2B5EF4-FFF2-40B4-BE49-F238E27FC236}">
                <a16:creationId xmlns:a16="http://schemas.microsoft.com/office/drawing/2014/main" id="{54A26B12-800B-42FC-AD35-0EE4902A2D5E}"/>
              </a:ext>
            </a:extLst>
          </p:cNvPr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/>
            <a:gdLst>
              <a:gd name="T0" fmla="*/ 0 w 5591"/>
              <a:gd name="T1" fmla="*/ 0 h 588"/>
              <a:gd name="T2" fmla="*/ 3802505 w 5591"/>
              <a:gd name="T3" fmla="*/ 0 h 588"/>
              <a:gd name="T4" fmla="*/ 3802505 w 5591"/>
              <a:gd name="T5" fmla="*/ 838200 h 588"/>
              <a:gd name="T6" fmla="*/ 3168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14" name="Прямоугольный треугольник 13">
            <a:extLst>
              <a:ext uri="{FF2B5EF4-FFF2-40B4-BE49-F238E27FC236}">
                <a16:creationId xmlns:a16="http://schemas.microsoft.com/office/drawing/2014/main" id="{A9D6087A-0DD2-479B-A612-BE9606D7915C}"/>
              </a:ext>
            </a:extLst>
          </p:cNvPr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217A50B9-767D-452F-A177-1E27AE43D8A1}"/>
              </a:ext>
            </a:extLst>
          </p:cNvPr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B5812430-DA6C-470F-AC19-2DA2719EF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33" name="Текст 29">
            <a:extLst>
              <a:ext uri="{FF2B5EF4-FFF2-40B4-BE49-F238E27FC236}">
                <a16:creationId xmlns:a16="http://schemas.microsoft.com/office/drawing/2014/main" id="{06C9CD10-6B8E-445A-88BA-9BE022E769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10" name="Дата 9">
            <a:extLst>
              <a:ext uri="{FF2B5EF4-FFF2-40B4-BE49-F238E27FC236}">
                <a16:creationId xmlns:a16="http://schemas.microsoft.com/office/drawing/2014/main" id="{0358E3FD-CAB4-42AD-9607-E20475E49C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70433" y="6408739"/>
            <a:ext cx="2559051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0E996CE7-4D49-4FFE-AC7B-AEF2B0BEB83D}" type="datetimeFigureOut">
              <a:rPr lang="ru-RU"/>
              <a:pPr>
                <a:defRPr/>
              </a:pPr>
              <a:t>04.02.2021</a:t>
            </a:fld>
            <a:endParaRPr lang="ru-RU"/>
          </a:p>
        </p:txBody>
      </p:sp>
      <p:sp>
        <p:nvSpPr>
          <p:cNvPr id="22" name="Нижний колонтитул 21">
            <a:extLst>
              <a:ext uri="{FF2B5EF4-FFF2-40B4-BE49-F238E27FC236}">
                <a16:creationId xmlns:a16="http://schemas.microsoft.com/office/drawing/2014/main" id="{F6CB3538-A755-4DE3-86C8-63AA7B630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39884" y="6408739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A00AC9EE-55DE-4144-BA53-16C92445CB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9484" y="6408739"/>
            <a:ext cx="48894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Lucida Sans Unicode" panose="020B0602030504020204" pitchFamily="34" charset="0"/>
              </a:defRPr>
            </a:lvl1pPr>
          </a:lstStyle>
          <a:p>
            <a:fld id="{0C08E923-229B-46C4-9053-6630FBA298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5499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29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7F63B7A-29BA-4047-941A-64051C67AED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C439FBF-5992-4572-883A-D5C61C142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317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3BBDD-218C-4B2A-98A0-F5F369754705}" type="datetime2">
              <a:rPr lang="en-US" smtClean="0"/>
              <a:pPr/>
              <a:t>Thursday, February 4, 2021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3F9D384-533B-4C4E-B660-F861AA07D173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193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1000" t="-8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2.png"/>
          <p:cNvPicPr>
            <a:picLocks noChangeAspect="1"/>
          </p:cNvPicPr>
          <p:nvPr/>
        </p:nvPicPr>
        <p:blipFill>
          <a:blip r:embed="rId15" cstate="print">
            <a:lum/>
          </a:blip>
          <a:stretch>
            <a:fillRect/>
          </a:stretch>
        </p:blipFill>
        <p:spPr>
          <a:xfrm>
            <a:off x="0" y="357166"/>
            <a:ext cx="12192000" cy="6500834"/>
          </a:xfrm>
          <a:prstGeom prst="rect">
            <a:avLst/>
          </a:prstGeom>
          <a:effectLst>
            <a:outerShdw blurRad="50800" dist="38100" dir="16200000" rotWithShape="0">
              <a:schemeClr val="bg1">
                <a:alpha val="40000"/>
              </a:scheme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0" y="6572272"/>
            <a:ext cx="12192000" cy="28572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285860"/>
            <a:ext cx="12192000" cy="521497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>
            <a:outerShdw blurRad="1270000" dist="50800" dir="5400000" algn="ctr" rotWithShape="0">
              <a:schemeClr val="bg1">
                <a:alpha val="43000"/>
              </a:scheme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664255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prstClr val="white">
                    <a:lumMod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prstClr val="white">
                  <a:lumMod val="50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41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ransition>
    <p:wipe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6A7A0-4CC1-4F3B-A353-B03A65041BB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5E98C37-4607-4004-8AC2-9FFE3AAB0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710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58B97-4110-4D55-8F37-936388FD3121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C40BB47-BCAC-4EF6-8B75-34C30A5B0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44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forms/d/e/1FAIpQLSff-3AaEc6hfD_Aoowm818Sk-U0bhnM8KX6-ZvwO03fSeVptQ/viewform?usp=sf_link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1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21B841-26AB-4D5F-90B9-6219D705B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2877" y="2763450"/>
            <a:ext cx="9448800" cy="182509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«Организация педагогической деятельности с целью поддержки обучающихся с низкими результатами освоения ОБРАЗОВАТЕЛЬНОЙ ПРОГРАММЫ и особыми образовательными потребностями»</a:t>
            </a:r>
            <a:b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D3780B-E0CA-404C-BA3D-A17865158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6708" y="4588546"/>
            <a:ext cx="9448800" cy="161930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5 февраля 2021 года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МАОУ СОШ № 48</a:t>
            </a:r>
          </a:p>
        </p:txBody>
      </p:sp>
    </p:spTree>
    <p:extLst>
      <p:ext uri="{BB962C8B-B14F-4D97-AF65-F5344CB8AC3E}">
        <p14:creationId xmlns:p14="http://schemas.microsoft.com/office/powerpoint/2010/main" val="1235082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A99B6A7-1840-4BD4-BEE3-A927B065EB9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81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0876A90-3ECD-4717-AE0E-5543961146E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Назначение интеллект-карт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A139C-D8F2-440B-8CD7-CC8081407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1" y="126809"/>
            <a:ext cx="10528184" cy="1293028"/>
          </a:xfrm>
        </p:spPr>
        <p:txBody>
          <a:bodyPr/>
          <a:lstStyle/>
          <a:p>
            <a:pPr algn="ctr"/>
            <a:r>
              <a:rPr lang="ru-RU" dirty="0"/>
              <a:t>Направления </a:t>
            </a:r>
            <a:r>
              <a:rPr lang="ru-RU" dirty="0" err="1"/>
              <a:t>тьюторских</a:t>
            </a:r>
            <a:r>
              <a:rPr lang="ru-RU" dirty="0"/>
              <a:t>  коммуникаций 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9171709-F4D2-43A6-94A8-F52E94FA5435}"/>
              </a:ext>
            </a:extLst>
          </p:cNvPr>
          <p:cNvSpPr/>
          <p:nvPr/>
        </p:nvSpPr>
        <p:spPr>
          <a:xfrm>
            <a:off x="604007" y="3070371"/>
            <a:ext cx="3313652" cy="201335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Коммуникация со школой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6FBC273-4038-43FD-8418-91D3F1DE5B97}"/>
              </a:ext>
            </a:extLst>
          </p:cNvPr>
          <p:cNvSpPr/>
          <p:nvPr/>
        </p:nvSpPr>
        <p:spPr>
          <a:xfrm>
            <a:off x="4497897" y="3070370"/>
            <a:ext cx="3313652" cy="201335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Коммуникация с родителями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C0153B63-2E79-4623-A6BC-41EB3B89237E}"/>
              </a:ext>
            </a:extLst>
          </p:cNvPr>
          <p:cNvSpPr/>
          <p:nvPr/>
        </p:nvSpPr>
        <p:spPr>
          <a:xfrm>
            <a:off x="8474279" y="3070369"/>
            <a:ext cx="3313652" cy="201335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Коммуникация с ребенком</a:t>
            </a: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B0381E79-4727-4FDD-8536-CE85DC42060F}"/>
              </a:ext>
            </a:extLst>
          </p:cNvPr>
          <p:cNvSpPr/>
          <p:nvPr/>
        </p:nvSpPr>
        <p:spPr>
          <a:xfrm>
            <a:off x="2147582" y="855677"/>
            <a:ext cx="369115" cy="20133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30551434-F5A7-4085-8933-5C3890F484CF}"/>
              </a:ext>
            </a:extLst>
          </p:cNvPr>
          <p:cNvSpPr/>
          <p:nvPr/>
        </p:nvSpPr>
        <p:spPr>
          <a:xfrm>
            <a:off x="5889072" y="1419837"/>
            <a:ext cx="369115" cy="1533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FB3BF9A4-ACEC-485F-BA43-2BDEB4F6401E}"/>
              </a:ext>
            </a:extLst>
          </p:cNvPr>
          <p:cNvSpPr/>
          <p:nvPr/>
        </p:nvSpPr>
        <p:spPr>
          <a:xfrm>
            <a:off x="9001387" y="855677"/>
            <a:ext cx="369115" cy="20972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4264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0AAB06-D2F6-430A-9A07-399F28196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35198"/>
            <a:ext cx="8610600" cy="1293028"/>
          </a:xfrm>
        </p:spPr>
        <p:txBody>
          <a:bodyPr/>
          <a:lstStyle/>
          <a:p>
            <a:r>
              <a:rPr lang="ru-RU" dirty="0"/>
              <a:t>Коммуникация со школой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5F227F-13FA-48B7-B67E-33AEA0724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25462"/>
            <a:ext cx="10820400" cy="4893224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1. Открытость. Согласованный с учителем выход за рамки стандартной программы и использование всех культурно-социальных ресурсов, включая музеи, дома науки и творчества и т.п.</a:t>
            </a:r>
          </a:p>
          <a:p>
            <a:endParaRPr lang="ru-RU" dirty="0"/>
          </a:p>
          <a:p>
            <a:r>
              <a:rPr lang="ru-RU" dirty="0"/>
              <a:t>2. Вариативность. Использование всех имеющихся ресурсов школы (кружки, секции, библиотека, дополнительные занятия).</a:t>
            </a:r>
          </a:p>
          <a:p>
            <a:endParaRPr lang="ru-RU" dirty="0"/>
          </a:p>
          <a:p>
            <a:r>
              <a:rPr lang="ru-RU" dirty="0"/>
              <a:t>3. Непрерывность. Дети с ОВЗ требуют постоянного последовательного сопровождения в школе на всех возрастных этапах, но с изменением содержания работы. Первый класс — сопровождение на всех уроках и переменах. Далее, в зависимости от успехов ребенка — помощь на письменных предметах, в решении конфликтных ситуаций в классе. В старшей школе —участие в подготовке учебно-исследовательских проектов и в профориентации.</a:t>
            </a:r>
          </a:p>
          <a:p>
            <a:endParaRPr lang="ru-RU" dirty="0"/>
          </a:p>
          <a:p>
            <a:r>
              <a:rPr lang="ru-RU" dirty="0"/>
              <a:t>4. Индивидуальный подход. Выбор наиболее удобных форм, темпов и способов обучения. Единая система коммуникации тьютора и учителя с учеником в зависимости от его ведущей системы восприятия: визуальной, аудиальной, кинестетической. </a:t>
            </a:r>
          </a:p>
          <a:p>
            <a:r>
              <a:rPr lang="ru-RU" dirty="0"/>
              <a:t>5. Индивидуализация. Совместное с учителем принятие и следование индивидуальным приоритетам ребенка. Обучение тому, что именно сейчас для этого ребенка наиболее важно. </a:t>
            </a:r>
          </a:p>
        </p:txBody>
      </p:sp>
    </p:spTree>
    <p:extLst>
      <p:ext uri="{BB962C8B-B14F-4D97-AF65-F5344CB8AC3E}">
        <p14:creationId xmlns:p14="http://schemas.microsoft.com/office/powerpoint/2010/main" val="73999967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4A765-E889-4484-9994-64480E4A3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048" y="-334585"/>
            <a:ext cx="8610600" cy="1293028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/>
              <a:t>Коммуникация с родителями.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D7C906-943D-486E-B435-EFA4D8CA1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58444"/>
            <a:ext cx="10820400" cy="5543024"/>
          </a:xfrm>
        </p:spPr>
        <p:txBody>
          <a:bodyPr>
            <a:normAutofit/>
          </a:bodyPr>
          <a:lstStyle/>
          <a:p>
            <a:r>
              <a:rPr lang="ru-RU" dirty="0"/>
              <a:t>Помогает осознать и принять индивидуальность ребенка и на ее основе выбрать индивидуальную учебную стратегию.</a:t>
            </a:r>
          </a:p>
          <a:p>
            <a:r>
              <a:rPr lang="ru-RU" dirty="0"/>
              <a:t>Вместе с родителями развивает положительное отношение ребенка к самому себе, уверенность в своих силах.</a:t>
            </a:r>
          </a:p>
          <a:p>
            <a:r>
              <a:rPr lang="ru-RU" dirty="0"/>
              <a:t>Рассказывает родителям, как прошел учебный день, с какими трудностями столкнулся ребенок и как их преодолел.</a:t>
            </a:r>
          </a:p>
          <a:p>
            <a:r>
              <a:rPr lang="ru-RU" dirty="0"/>
              <a:t>Обсуждает с родителями свои записи в дневнике наблюдений.</a:t>
            </a:r>
          </a:p>
          <a:p>
            <a:r>
              <a:rPr lang="ru-RU" dirty="0"/>
              <a:t>Вместе с родителями контролирует выполнение домашних заданий.</a:t>
            </a:r>
          </a:p>
          <a:p>
            <a:r>
              <a:rPr lang="ru-RU" dirty="0"/>
              <a:t>Организует совместное посещение (ребенок-тьютор-родитель) индивидуальных коррекционных занятий у психолога, дефектолога, логопеда.</a:t>
            </a:r>
          </a:p>
          <a:p>
            <a:r>
              <a:rPr lang="ru-RU" dirty="0"/>
              <a:t>Вместе с родителями консультируется у учителей-предметников.</a:t>
            </a:r>
          </a:p>
          <a:p>
            <a:r>
              <a:rPr lang="ru-RU" dirty="0"/>
              <a:t>Знакомит родителей с одноклассниками ребенка.</a:t>
            </a:r>
          </a:p>
          <a:p>
            <a:r>
              <a:rPr lang="ru-RU" dirty="0"/>
              <a:t>Помогает наладить общение с родительским коллективом класса.</a:t>
            </a:r>
          </a:p>
        </p:txBody>
      </p:sp>
    </p:spTree>
    <p:extLst>
      <p:ext uri="{BB962C8B-B14F-4D97-AF65-F5344CB8AC3E}">
        <p14:creationId xmlns:p14="http://schemas.microsoft.com/office/powerpoint/2010/main" val="25723510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0B2E9-D8DC-4528-BC8A-6BE4B3B07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826" y="-66137"/>
            <a:ext cx="8610600" cy="1293028"/>
          </a:xfrm>
        </p:spPr>
        <p:txBody>
          <a:bodyPr/>
          <a:lstStyle/>
          <a:p>
            <a:r>
              <a:rPr lang="ru-RU" dirty="0"/>
              <a:t>Коммуникация с ребенком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62B87B-DBC6-428E-85BF-558F49D33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634" y="1053657"/>
            <a:ext cx="10820400" cy="543103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3400" dirty="0"/>
              <a:t>Тьютор встречает ребенка в школе, помогает раздеться, ведет на урок</a:t>
            </a:r>
          </a:p>
          <a:p>
            <a:pPr marL="0" indent="0">
              <a:buNone/>
            </a:pPr>
            <a:r>
              <a:rPr lang="ru-RU" sz="3400" b="1" dirty="0"/>
              <a:t>На уроке</a:t>
            </a:r>
          </a:p>
          <a:p>
            <a:r>
              <a:rPr lang="ru-RU" sz="3400" dirty="0"/>
              <a:t>Привлекает внимание к учителю: «Смотри На Анну Ивановну». «Слушай». «Смотри на доску». «Открой учебник». «Напиши слово...».</a:t>
            </a:r>
          </a:p>
          <a:p>
            <a:r>
              <a:rPr lang="ru-RU" sz="3400" dirty="0"/>
              <a:t>Использует письмо «рука в руке».</a:t>
            </a:r>
          </a:p>
          <a:p>
            <a:r>
              <a:rPr lang="ru-RU" sz="3400" dirty="0"/>
              <a:t>Дозирует учебную нагрузку, определяя, когда остановиться и переключиться на новое задание. Выбирает для выполнения более доступные задания.</a:t>
            </a:r>
          </a:p>
          <a:p>
            <a:r>
              <a:rPr lang="ru-RU" sz="3400" dirty="0"/>
              <a:t>Следит за физическим и эмоциональным состоянием: применяет точечный массаж пальцев, мочек ушей, выводит в игровую комнату и там проводит занятие адаптивного ФК.</a:t>
            </a:r>
          </a:p>
          <a:p>
            <a:endParaRPr lang="ru-RU" sz="3400" dirty="0"/>
          </a:p>
          <a:p>
            <a:pPr marL="0" indent="0">
              <a:buNone/>
            </a:pPr>
            <a:r>
              <a:rPr lang="ru-RU" sz="3400" b="1" dirty="0"/>
              <a:t>На переменах</a:t>
            </a:r>
          </a:p>
          <a:p>
            <a:r>
              <a:rPr lang="ru-RU" sz="3400" dirty="0"/>
              <a:t>Наблюдает за общением детей и подключает к нему </a:t>
            </a:r>
            <a:r>
              <a:rPr lang="ru-RU" sz="3400" dirty="0" err="1"/>
              <a:t>тьюторанта</a:t>
            </a:r>
            <a:r>
              <a:rPr lang="ru-RU" sz="3400" dirty="0"/>
              <a:t>.</a:t>
            </a:r>
          </a:p>
          <a:p>
            <a:r>
              <a:rPr lang="ru-RU" sz="3400" dirty="0"/>
              <a:t>Во время общения с одноклассниками учит ребенка строить диалог, обращаться с просьбой, благодарить.</a:t>
            </a:r>
          </a:p>
          <a:p>
            <a:r>
              <a:rPr lang="ru-RU" sz="3400" dirty="0"/>
              <a:t>Помогает ребенку решать конфликты.</a:t>
            </a:r>
          </a:p>
          <a:p>
            <a:r>
              <a:rPr lang="ru-RU" sz="3400" dirty="0"/>
              <a:t>Отвечает на нетактичные вопросы детей, используя алгоритм: «Когда он был маленьким, то заболел.... Ему трудно (что трудно)....А в остальном Саша такой же как и все. Он любит....Ему нравится....Ему интересно...»</a:t>
            </a:r>
          </a:p>
          <a:p>
            <a:r>
              <a:rPr lang="ru-RU" sz="3400" dirty="0"/>
              <a:t>Главное для тьютора — иметь доверительные и эмоциональные отношения с </a:t>
            </a:r>
            <a:r>
              <a:rPr lang="ru-RU" sz="3400" dirty="0" err="1"/>
              <a:t>тьюторантом</a:t>
            </a:r>
            <a:r>
              <a:rPr lang="ru-RU" sz="3400" dirty="0"/>
              <a:t>, быть его проводником, защитником, помощником, выразителем желаний.</a:t>
            </a:r>
          </a:p>
          <a:p>
            <a:r>
              <a:rPr lang="ru-RU" sz="3400" dirty="0"/>
              <a:t>В результате </a:t>
            </a:r>
            <a:r>
              <a:rPr lang="ru-RU" sz="3400" dirty="0" err="1"/>
              <a:t>тьюторского</a:t>
            </a:r>
            <a:r>
              <a:rPr lang="ru-RU" sz="3400" dirty="0"/>
              <a:t> сопровождения в инклюзивном образовании у детей с ОВЗ выявляются и развиваются образовательные мотивы и интересы. Дети включаются в школьную жизнь и успешно проходят образовательный маршрут. Значит, профессия «тьютор» выполняет свою миссию.</a:t>
            </a:r>
          </a:p>
          <a:p>
            <a:endParaRPr lang="ru-RU" sz="3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782305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2B14408-FF83-4B86-B99E-76925AB97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16937"/>
            <a:ext cx="10820400" cy="40241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•	</a:t>
            </a:r>
            <a:r>
              <a:rPr lang="ru-RU" sz="3600" dirty="0"/>
              <a:t>Инклюзия непосредственно </a:t>
            </a:r>
            <a:r>
              <a:rPr lang="ru-RU" sz="3600" b="1" dirty="0">
                <a:solidFill>
                  <a:srgbClr val="FF0000"/>
                </a:solidFill>
              </a:rPr>
              <a:t>касается всех учеников школы</a:t>
            </a:r>
            <a:r>
              <a:rPr lang="ru-RU" sz="3600" dirty="0"/>
              <a:t>, а не только особенно уязвимых категорий, таких как дети с ограниченными возможностями.</a:t>
            </a:r>
          </a:p>
          <a:p>
            <a:endParaRPr lang="ru-RU" sz="3600" dirty="0"/>
          </a:p>
          <a:p>
            <a:pPr marL="0" indent="0">
              <a:buNone/>
            </a:pPr>
            <a:r>
              <a:rPr lang="ru-RU" sz="3600" dirty="0"/>
              <a:t>•	Инклюзия ориентирована на совершенствование школы не только для учеников, </a:t>
            </a:r>
            <a:r>
              <a:rPr lang="ru-RU" sz="3600" b="1" dirty="0">
                <a:solidFill>
                  <a:srgbClr val="FF0000"/>
                </a:solidFill>
              </a:rPr>
              <a:t>но и для учителей и ее работников</a:t>
            </a:r>
          </a:p>
          <a:p>
            <a:endParaRPr lang="ru-RU" sz="3600" b="1" dirty="0">
              <a:solidFill>
                <a:srgbClr val="FF0000"/>
              </a:solidFill>
            </a:endParaRPr>
          </a:p>
          <a:p>
            <a:r>
              <a:rPr lang="ru-RU" sz="3600" dirty="0"/>
              <a:t>Инклюзия – это процесс развития предельно доступного образования</a:t>
            </a:r>
            <a:r>
              <a:rPr lang="ru-RU" sz="3600" b="1" dirty="0">
                <a:solidFill>
                  <a:srgbClr val="FF0000"/>
                </a:solidFill>
              </a:rPr>
              <a:t> для каждого в доступных школах </a:t>
            </a:r>
          </a:p>
        </p:txBody>
      </p:sp>
    </p:spTree>
    <p:extLst>
      <p:ext uri="{BB962C8B-B14F-4D97-AF65-F5344CB8AC3E}">
        <p14:creationId xmlns:p14="http://schemas.microsoft.com/office/powerpoint/2010/main" val="16402864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B63C26A-39CA-4A9C-8188-90F4611B5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912" y="416094"/>
            <a:ext cx="10820400" cy="4024125"/>
          </a:xfrm>
        </p:spPr>
        <p:txBody>
          <a:bodyPr/>
          <a:lstStyle/>
          <a:p>
            <a:pPr algn="just"/>
            <a:r>
              <a:rPr lang="ru-RU" dirty="0"/>
              <a:t>•	</a:t>
            </a:r>
            <a:r>
              <a:rPr lang="ru-RU" sz="3200" dirty="0"/>
              <a:t>Возможно ли в массовой школе создать доступную среду, сохраняющую здоровье и развивающую индивидуальный творческий потенциал всех субъектов образовательного процесса: каждого ребенка, каждого работника, каждого родителя; </a:t>
            </a:r>
            <a:r>
              <a:rPr lang="ru-RU" sz="3200" dirty="0" err="1"/>
              <a:t>т.е</a:t>
            </a:r>
            <a:r>
              <a:rPr lang="ru-RU" sz="3200" dirty="0"/>
              <a:t> создать истинно инклюзивное образование?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5A71F7-4952-4350-BF6E-AE76DEB15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702" y="3363985"/>
            <a:ext cx="2465274" cy="334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1414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9714D5-2694-4D74-B2D3-3C490E64F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35867"/>
            <a:ext cx="8610600" cy="1293028"/>
          </a:xfrm>
        </p:spPr>
        <p:txBody>
          <a:bodyPr/>
          <a:lstStyle/>
          <a:p>
            <a:r>
              <a:rPr lang="ru-RU" dirty="0"/>
              <a:t>Модель инклюзивного образования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A30FB41-6A0D-4C95-B3F5-7DC5760AA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673" y="1434517"/>
            <a:ext cx="10952527" cy="531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1353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70DE5-E097-49FF-8067-122273666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73" y="76476"/>
            <a:ext cx="11313253" cy="1293028"/>
          </a:xfrm>
        </p:spPr>
        <p:txBody>
          <a:bodyPr/>
          <a:lstStyle/>
          <a:p>
            <a:r>
              <a:rPr lang="ru-RU" dirty="0"/>
              <a:t>1. Физическое воспитание, спорт, ЗОЖ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FBCCABE-6BD7-4E50-A577-5A0893045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0926" y="1140797"/>
            <a:ext cx="7087298" cy="534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99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5A27D0-CA74-4BF3-BEA7-C7FFC8441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49" y="177143"/>
            <a:ext cx="10583411" cy="1293028"/>
          </a:xfrm>
        </p:spPr>
        <p:txBody>
          <a:bodyPr/>
          <a:lstStyle/>
          <a:p>
            <a:r>
              <a:rPr lang="ru-RU" dirty="0"/>
              <a:t>2. Медицинское сопровождение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C0EB33-06F7-4325-A6D3-2525BEB00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207" y="1220453"/>
            <a:ext cx="7174717" cy="546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2411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09F5B-DE13-4233-856E-4BF83FDA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136" y="93254"/>
            <a:ext cx="8610600" cy="1293028"/>
          </a:xfrm>
        </p:spPr>
        <p:txBody>
          <a:bodyPr/>
          <a:lstStyle/>
          <a:p>
            <a:r>
              <a:rPr lang="ru-RU" dirty="0"/>
              <a:t>3.	Здоровое питание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209BAC-49CC-4B7A-B901-812CEAA0C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264" y="1198001"/>
            <a:ext cx="7215286" cy="544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66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ъект 1">
            <a:extLst>
              <a:ext uri="{FF2B5EF4-FFF2-40B4-BE49-F238E27FC236}">
                <a16:creationId xmlns:a16="http://schemas.microsoft.com/office/drawing/2014/main" id="{6AA01418-8BC5-44AA-9658-019F3043D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8" indent="0" algn="just" eaLnBrk="1" hangingPunct="1">
              <a:buNone/>
            </a:pPr>
            <a:r>
              <a:rPr lang="ru-RU" altLang="ru-RU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alt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462ED81-C7AC-4932-B033-B4271ADBD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Примеры интеллект-карт по литературе</a:t>
            </a:r>
          </a:p>
        </p:txBody>
      </p:sp>
      <p:sp>
        <p:nvSpPr>
          <p:cNvPr id="13316" name="Объект 5">
            <a:extLst>
              <a:ext uri="{FF2B5EF4-FFF2-40B4-BE49-F238E27FC236}">
                <a16:creationId xmlns:a16="http://schemas.microsoft.com/office/drawing/2014/main" id="{BB8C32F6-BDF0-409C-9EEE-7AF0ED63150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063750" y="1484313"/>
            <a:ext cx="8604250" cy="3941762"/>
          </a:xfrm>
        </p:spPr>
        <p:txBody>
          <a:bodyPr/>
          <a:lstStyle/>
          <a:p>
            <a:pPr marL="109538" indent="0" algn="just" eaLnBrk="1" hangingPunct="1">
              <a:buClr>
                <a:srgbClr val="2DA2BF"/>
              </a:buClr>
              <a:buNone/>
            </a:pPr>
            <a:r>
              <a:rPr lang="ru-RU" altLang="ru-RU" sz="1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altLang="ru-RU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538" indent="0" eaLnBrk="1" hangingPunct="1"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altLang="ru-RU"/>
              <a:t>             </a:t>
            </a:r>
          </a:p>
        </p:txBody>
      </p:sp>
      <p:pic>
        <p:nvPicPr>
          <p:cNvPr id="13317" name="Picture 5" descr="F:\Для Жерновой\Scan7758.jpg">
            <a:extLst>
              <a:ext uri="{FF2B5EF4-FFF2-40B4-BE49-F238E27FC236}">
                <a16:creationId xmlns:a16="http://schemas.microsoft.com/office/drawing/2014/main" id="{5768A521-F68E-4E74-B180-C60FAF466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904875"/>
            <a:ext cx="7113587" cy="52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969ABC-AA69-4E92-AD5C-A939AA86E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24" y="0"/>
            <a:ext cx="10986083" cy="1293028"/>
          </a:xfrm>
        </p:spPr>
        <p:txBody>
          <a:bodyPr/>
          <a:lstStyle/>
          <a:p>
            <a:r>
              <a:rPr lang="ru-RU" dirty="0"/>
              <a:t>4. Профилактика зависимостей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58CF2D-6473-4AB3-B423-18D8101B9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622" y="1094597"/>
            <a:ext cx="7144566" cy="549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2806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A5C0AC-3C1C-4F52-A5F7-D15F381F6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45" y="0"/>
            <a:ext cx="8610600" cy="1293028"/>
          </a:xfrm>
        </p:spPr>
        <p:txBody>
          <a:bodyPr/>
          <a:lstStyle/>
          <a:p>
            <a:r>
              <a:rPr lang="ru-RU" dirty="0"/>
              <a:t>5. </a:t>
            </a:r>
            <a:r>
              <a:rPr lang="ru-RU" dirty="0" err="1"/>
              <a:t>Эстетикотерапия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A1059B-0524-4B87-88A4-A8F59FDFA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400" y="1353163"/>
            <a:ext cx="7136678" cy="491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286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2539E-583A-4473-8F3C-0E8FB4A6A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35198"/>
            <a:ext cx="11794921" cy="1293028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6. Психолого-педагогическое сопровождение, ресурсная комната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DC3FD7-632B-4015-97E3-7FEEBF198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109" y="1373986"/>
            <a:ext cx="7176329" cy="53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0023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488A7D-85FA-49F7-911F-0BC8954D9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28" y="84865"/>
            <a:ext cx="10927360" cy="1293028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7. Внеурочная деятельность и дополнительное образование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3DF2F9-DC8C-453E-9BAF-514DAAAA7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88" y="1718941"/>
            <a:ext cx="10820400" cy="4024125"/>
          </a:xfrm>
        </p:spPr>
        <p:txBody>
          <a:bodyPr/>
          <a:lstStyle/>
          <a:p>
            <a:r>
              <a:rPr lang="ru-RU" dirty="0"/>
              <a:t>Программы внеурочной деятельности – 12</a:t>
            </a:r>
          </a:p>
          <a:p>
            <a:r>
              <a:rPr lang="ru-RU" dirty="0"/>
              <a:t>Программы дополнительного образования – 16</a:t>
            </a:r>
          </a:p>
          <a:p>
            <a:r>
              <a:rPr lang="ru-RU" dirty="0"/>
              <a:t>Музей истории ОМОН </a:t>
            </a:r>
          </a:p>
          <a:p>
            <a:r>
              <a:rPr lang="ru-RU" dirty="0"/>
              <a:t>Внеклассная работа и социальные акции</a:t>
            </a:r>
          </a:p>
          <a:p>
            <a:r>
              <a:rPr lang="ru-RU" dirty="0"/>
              <a:t>Социальное партнерство – более 15 соц. партнеров</a:t>
            </a:r>
          </a:p>
          <a:p>
            <a:r>
              <a:rPr lang="ru-RU" dirty="0"/>
              <a:t>Программа «Школа для родителей»</a:t>
            </a:r>
          </a:p>
          <a:p>
            <a:r>
              <a:rPr lang="ru-RU" dirty="0"/>
              <a:t>Группы продленного дня</a:t>
            </a:r>
          </a:p>
        </p:txBody>
      </p:sp>
    </p:spTree>
    <p:extLst>
      <p:ext uri="{BB962C8B-B14F-4D97-AF65-F5344CB8AC3E}">
        <p14:creationId xmlns:p14="http://schemas.microsoft.com/office/powerpoint/2010/main" val="261756551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3385E-2C9B-47CC-8787-5708DC29B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488" y="126810"/>
            <a:ext cx="8610600" cy="1293028"/>
          </a:xfrm>
        </p:spPr>
        <p:txBody>
          <a:bodyPr/>
          <a:lstStyle/>
          <a:p>
            <a:r>
              <a:rPr lang="ru-RU" dirty="0"/>
              <a:t>Эффективность модели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665541-E96E-4E68-9936-FE57A6B28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88" y="1582164"/>
            <a:ext cx="10820400" cy="4024125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Общая тревожность в школе снижается с 70% до 20%; </a:t>
            </a:r>
          </a:p>
          <a:p>
            <a:r>
              <a:rPr lang="ru-RU" dirty="0"/>
              <a:t>переживание социального стресса – с 70% до 30%; </a:t>
            </a:r>
          </a:p>
          <a:p>
            <a:r>
              <a:rPr lang="ru-RU" dirty="0"/>
              <a:t>фрустрация потребности в достижении успеха – с 50% до 20%; </a:t>
            </a:r>
          </a:p>
          <a:p>
            <a:r>
              <a:rPr lang="ru-RU" dirty="0"/>
              <a:t>страх самовыражения – с 60% до  23%; страх ситуации проверки знаний – с 73%; до 10% ; </a:t>
            </a:r>
          </a:p>
          <a:p>
            <a:r>
              <a:rPr lang="ru-RU" dirty="0"/>
              <a:t>страх не соответствовать ожиданиям окружающих -   с 50% до  30%;</a:t>
            </a:r>
          </a:p>
          <a:p>
            <a:r>
              <a:rPr lang="ru-RU" dirty="0"/>
              <a:t>  низкая физиологическая сопротивляемость стрессу – с 63% до  46%;</a:t>
            </a:r>
          </a:p>
          <a:p>
            <a:r>
              <a:rPr lang="ru-RU" dirty="0"/>
              <a:t> проблемы и страхи в отношениях с учителями – с 27%;  до 5% . </a:t>
            </a:r>
          </a:p>
          <a:p>
            <a:r>
              <a:rPr lang="ru-RU" dirty="0"/>
              <a:t>удовлетворены образовательной деятельностью: 72% обучающихся; 65% родителей; </a:t>
            </a:r>
          </a:p>
          <a:p>
            <a:r>
              <a:rPr lang="ru-RU" dirty="0"/>
              <a:t> удовлетворены организацией внеурочной деятельности и дополнительного образования – 42% обучающихся; 45% родителей; </a:t>
            </a:r>
          </a:p>
          <a:p>
            <a:r>
              <a:rPr lang="ru-RU" dirty="0"/>
              <a:t>удовлетворены организацией  индивидуального подхода и </a:t>
            </a:r>
            <a:r>
              <a:rPr lang="ru-RU" dirty="0" err="1"/>
              <a:t>здоровьесбережения</a:t>
            </a:r>
            <a:r>
              <a:rPr lang="ru-RU" dirty="0"/>
              <a:t> – 42% обучающихся; 32%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17630607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E7AAA4-2201-4DF6-A2B7-A2DBFA179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158" y="261033"/>
            <a:ext cx="8610600" cy="1293028"/>
          </a:xfrm>
        </p:spPr>
        <p:txBody>
          <a:bodyPr/>
          <a:lstStyle/>
          <a:p>
            <a:r>
              <a:rPr lang="ru-RU" dirty="0"/>
              <a:t>Обратная связь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2209B6-CC26-4AE8-B979-63D243C1B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Перейдите</a:t>
            </a:r>
            <a:r>
              <a:rPr lang="ru-RU"/>
              <a:t>, пожалуйста,  </a:t>
            </a:r>
            <a:r>
              <a:rPr lang="ru-RU" dirty="0"/>
              <a:t>по ссылке и ответьте на вопросы анкеты в Гугл форме.</a:t>
            </a:r>
          </a:p>
          <a:p>
            <a:endParaRPr lang="ru-RU" dirty="0"/>
          </a:p>
          <a:p>
            <a:r>
              <a:rPr lang="ru-RU" dirty="0"/>
              <a:t>«Итоги проведения семинара на базе МАОУ СОШ № 48»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6A399F-6E3B-49E3-83CB-62D182726F87}"/>
              </a:ext>
            </a:extLst>
          </p:cNvPr>
          <p:cNvSpPr txBox="1"/>
          <p:nvPr/>
        </p:nvSpPr>
        <p:spPr>
          <a:xfrm>
            <a:off x="522214" y="3590217"/>
            <a:ext cx="115830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2"/>
              </a:rPr>
              <a:t>https://docs.google.com/forms/d/e/1FAIpQLSff-3AaEc6hfD_Aoowm818Sk-U0bhnM8KX6-ZvwO03fSeVptQ/viewform?usp=sf_link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90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B3FB5E5-8A5B-47EA-8606-7B6245BC9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Интеллект-карты</a:t>
            </a:r>
          </a:p>
        </p:txBody>
      </p:sp>
      <p:pic>
        <p:nvPicPr>
          <p:cNvPr id="14339" name="Picture 5" descr="F:\Для Жерновой\Scan7760.jpg">
            <a:extLst>
              <a:ext uri="{FF2B5EF4-FFF2-40B4-BE49-F238E27FC236}">
                <a16:creationId xmlns:a16="http://schemas.microsoft.com/office/drawing/2014/main" id="{75BA8052-4144-405F-AF98-0E85FC0B67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914" y="1125539"/>
            <a:ext cx="6696075" cy="4892675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Для Жерновой\Scan7757.jpg">
            <a:extLst>
              <a:ext uri="{FF2B5EF4-FFF2-40B4-BE49-F238E27FC236}">
                <a16:creationId xmlns:a16="http://schemas.microsoft.com/office/drawing/2014/main" id="{85313EF5-1F40-492C-8172-CAB6F7D842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3614" y="111126"/>
            <a:ext cx="7966075" cy="5838825"/>
          </a:xfr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Для Жерновой\Scan7759.jpg">
            <a:extLst>
              <a:ext uri="{FF2B5EF4-FFF2-40B4-BE49-F238E27FC236}">
                <a16:creationId xmlns:a16="http://schemas.microsoft.com/office/drawing/2014/main" id="{01C7B17F-0E83-4551-8356-770EEAD84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58764"/>
            <a:ext cx="7777162" cy="569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F:\Для Жерновой\Scan7763.jpg">
            <a:extLst>
              <a:ext uri="{FF2B5EF4-FFF2-40B4-BE49-F238E27FC236}">
                <a16:creationId xmlns:a16="http://schemas.microsoft.com/office/drawing/2014/main" id="{F324A0EA-C7E6-40AF-AA21-B0BC70A1C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4" y="382589"/>
            <a:ext cx="4162425" cy="571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F:\Для Жерновой\Scan7761.jpg">
            <a:extLst>
              <a:ext uri="{FF2B5EF4-FFF2-40B4-BE49-F238E27FC236}">
                <a16:creationId xmlns:a16="http://schemas.microsoft.com/office/drawing/2014/main" id="{A5786F55-7EFF-4C72-BE9A-980B95C1C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312863"/>
            <a:ext cx="4841875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Для Жерновой\Scan7762.jpg">
            <a:extLst>
              <a:ext uri="{FF2B5EF4-FFF2-40B4-BE49-F238E27FC236}">
                <a16:creationId xmlns:a16="http://schemas.microsoft.com/office/drawing/2014/main" id="{B15E96F2-3989-455F-9C79-B4AD28352C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115889"/>
            <a:ext cx="7920038" cy="5800725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ъект 1">
            <a:extLst>
              <a:ext uri="{FF2B5EF4-FFF2-40B4-BE49-F238E27FC236}">
                <a16:creationId xmlns:a16="http://schemas.microsoft.com/office/drawing/2014/main" id="{356FCAC5-3F56-4A84-81A0-F15FD887B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8" indent="0" algn="just" eaLnBrk="1" hangingPunct="1"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	На сегодняшний день создано множество интеллект-карт. И у каждой из этих карт был свой неповторимый индивидуальный стиль. Так как мышление каждого человека уникально, то и карта как результат мышления тоже оказывается уникальной и неповторимой. </a:t>
            </a:r>
          </a:p>
          <a:p>
            <a:pPr marL="109538" indent="0" algn="just" eaLnBrk="1" hangingPunct="1">
              <a:buNone/>
            </a:pPr>
            <a:r>
              <a:rPr lang="ru-RU" altLang="ru-RU">
                <a:latin typeface="Times New Roman" panose="02020603050405020304" pitchFamily="18" charset="0"/>
                <a:cs typeface="Times New Roman" panose="02020603050405020304" pitchFamily="18" charset="0"/>
              </a:rPr>
              <a:t>	Не бойтесь экспериментировать, пробовать, искать и находить лучшие способы представления информации, максимально подходящие именно для вас.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9F89D55-1BFB-4057-B7CF-0E99EA3D8D0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Экспериментируйте всегда!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ъект 1">
            <a:extLst>
              <a:ext uri="{FF2B5EF4-FFF2-40B4-BE49-F238E27FC236}">
                <a16:creationId xmlns:a16="http://schemas.microsoft.com/office/drawing/2014/main" id="{550B209F-46F0-4653-A074-EE3E54B4E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81138"/>
            <a:ext cx="8002588" cy="4525962"/>
          </a:xfrm>
        </p:spPr>
        <p:txBody>
          <a:bodyPr/>
          <a:lstStyle/>
          <a:p>
            <a:pPr marL="109538" indent="0" algn="just" eaLnBrk="1" hangingPunct="1">
              <a:lnSpc>
                <a:spcPct val="150000"/>
              </a:lnSpc>
              <a:buNone/>
              <a:tabLst>
                <a:tab pos="539750" algn="l"/>
              </a:tabLst>
            </a:pPr>
            <a:endParaRPr lang="ru-RU" altLang="ru-RU" sz="160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538" indent="0" eaLnBrk="1" hangingPunct="1">
              <a:buNone/>
              <a:tabLst>
                <a:tab pos="539750" algn="l"/>
              </a:tabLst>
            </a:pPr>
            <a:endParaRPr lang="ru-RU" alt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1C05429-16C7-4B4E-A4D0-DAEF2A7353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400" dirty="0">
                <a:effectLst/>
                <a:latin typeface="Times New Roman"/>
                <a:ea typeface="Times New Roman"/>
              </a:rPr>
              <a:t> Рефлексия </a:t>
            </a:r>
            <a:endParaRPr lang="ru-RU" dirty="0"/>
          </a:p>
        </p:txBody>
      </p:sp>
      <p:pic>
        <p:nvPicPr>
          <p:cNvPr id="20484" name="Picture 2">
            <a:extLst>
              <a:ext uri="{FF2B5EF4-FFF2-40B4-BE49-F238E27FC236}">
                <a16:creationId xmlns:a16="http://schemas.microsoft.com/office/drawing/2014/main" id="{8931E96A-3133-4251-95ED-E4C0BE1F5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1628775"/>
            <a:ext cx="69850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0C08CA7E-3798-49EC-BB79-2E96B973841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81200" y="1481138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2FF1959-3F4B-45B5-8A19-F4D471887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Области применения Интеллект-карт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7A33C-6B33-4FD4-B9C7-14AB3AF7B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0"/>
            <a:ext cx="8610600" cy="1293028"/>
          </a:xfrm>
        </p:spPr>
        <p:txBody>
          <a:bodyPr/>
          <a:lstStyle/>
          <a:p>
            <a:r>
              <a:rPr lang="ru-RU" dirty="0"/>
              <a:t>ПРОГРАММА СЕМИНАРА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F04AEDA-4D6E-489C-B309-A36D88BFE9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1913378"/>
              </p:ext>
            </p:extLst>
          </p:nvPr>
        </p:nvGraphicFramePr>
        <p:xfrm>
          <a:off x="550877" y="889232"/>
          <a:ext cx="11090246" cy="58721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448">
                  <a:extLst>
                    <a:ext uri="{9D8B030D-6E8A-4147-A177-3AD203B41FA5}">
                      <a16:colId xmlns:a16="http://schemas.microsoft.com/office/drawing/2014/main" val="1605009118"/>
                    </a:ext>
                  </a:extLst>
                </a:gridCol>
                <a:gridCol w="5781641">
                  <a:extLst>
                    <a:ext uri="{9D8B030D-6E8A-4147-A177-3AD203B41FA5}">
                      <a16:colId xmlns:a16="http://schemas.microsoft.com/office/drawing/2014/main" val="3990066510"/>
                    </a:ext>
                  </a:extLst>
                </a:gridCol>
                <a:gridCol w="3701495">
                  <a:extLst>
                    <a:ext uri="{9D8B030D-6E8A-4147-A177-3AD203B41FA5}">
                      <a16:colId xmlns:a16="http://schemas.microsoft.com/office/drawing/2014/main" val="463657587"/>
                    </a:ext>
                  </a:extLst>
                </a:gridCol>
                <a:gridCol w="1338662">
                  <a:extLst>
                    <a:ext uri="{9D8B030D-6E8A-4147-A177-3AD203B41FA5}">
                      <a16:colId xmlns:a16="http://schemas.microsoft.com/office/drawing/2014/main" val="642346063"/>
                    </a:ext>
                  </a:extLst>
                </a:gridCol>
              </a:tblGrid>
              <a:tr h="3087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№ п\п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Тема выступления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Выступающий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Хронометраж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extLst>
                  <a:ext uri="{0D108BD9-81ED-4DB2-BD59-A6C34878D82A}">
                    <a16:rowId xmlns:a16="http://schemas.microsoft.com/office/drawing/2014/main" val="1159238539"/>
                  </a:ext>
                </a:extLst>
              </a:tr>
              <a:tr h="4669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Приветствие участников семинара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Директор МАОУ СОШ № 48 Пичугина Лариса Борисовна</a:t>
                      </a:r>
                      <a:endParaRPr lang="ru-RU" sz="12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3 мин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extLst>
                  <a:ext uri="{0D108BD9-81ED-4DB2-BD59-A6C34878D82A}">
                    <a16:rowId xmlns:a16="http://schemas.microsoft.com/office/drawing/2014/main" val="1123159629"/>
                  </a:ext>
                </a:extLst>
              </a:tr>
              <a:tr h="6252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2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Работа с детьми, имеющими особые образовательные потребности как фактор повышения качества образования в МАОУ СОШ № 48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Зам.директора</a:t>
                      </a:r>
                      <a:r>
                        <a:rPr lang="ru-RU" sz="12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по УД Воротникова Оксана Сергеевна</a:t>
                      </a:r>
                      <a:endParaRPr lang="ru-RU" sz="12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7 мин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extLst>
                  <a:ext uri="{0D108BD9-81ED-4DB2-BD59-A6C34878D82A}">
                    <a16:rowId xmlns:a16="http://schemas.microsoft.com/office/drawing/2014/main" val="2476797528"/>
                  </a:ext>
                </a:extLst>
              </a:tr>
              <a:tr h="6252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3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Технология интеллектуальных карт как средство повышения качества образования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Жернова Людмила Александровна, учитель русского языка и литературы</a:t>
                      </a:r>
                      <a:endParaRPr lang="ru-RU" sz="12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10 мин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extLst>
                  <a:ext uri="{0D108BD9-81ED-4DB2-BD59-A6C34878D82A}">
                    <a16:rowId xmlns:a16="http://schemas.microsoft.com/office/drawing/2014/main" val="1266716215"/>
                  </a:ext>
                </a:extLst>
              </a:tr>
              <a:tr h="4669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Опыт проведения онлайн-квеста по химии в период дистанционного обучения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Горохова Елена Александровна, учитель химии</a:t>
                      </a:r>
                      <a:endParaRPr lang="ru-RU" sz="12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10 мин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extLst>
                  <a:ext uri="{0D108BD9-81ED-4DB2-BD59-A6C34878D82A}">
                    <a16:rowId xmlns:a16="http://schemas.microsoft.com/office/drawing/2014/main" val="3580568180"/>
                  </a:ext>
                </a:extLst>
              </a:tr>
              <a:tr h="4669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Повышение качества усвоения физических понятий средствами знаково-символической наглядности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Нуртдинов</a:t>
                      </a:r>
                      <a:r>
                        <a:rPr lang="ru-RU" sz="12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 Дмитрий Рустамович , учитель физики</a:t>
                      </a:r>
                      <a:endParaRPr lang="ru-RU" sz="12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10 мин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extLst>
                  <a:ext uri="{0D108BD9-81ED-4DB2-BD59-A6C34878D82A}">
                    <a16:rowId xmlns:a16="http://schemas.microsoft.com/office/drawing/2014/main" val="3509283484"/>
                  </a:ext>
                </a:extLst>
              </a:tr>
              <a:tr h="4669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Работа с детьми «группы риска» на уроках математики. Из опыта работы учителя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Захарова Алена Борисовна, учитель математики</a:t>
                      </a:r>
                      <a:endParaRPr lang="ru-RU" sz="12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10 мин 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extLst>
                  <a:ext uri="{0D108BD9-81ED-4DB2-BD59-A6C34878D82A}">
                    <a16:rowId xmlns:a16="http://schemas.microsoft.com/office/drawing/2014/main" val="3834456793"/>
                  </a:ext>
                </a:extLst>
              </a:tr>
              <a:tr h="6252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7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Формирующее оценивание как один из способов поддержки обучающихся с низкими результатами освоения образовательных программ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Цибарт</a:t>
                      </a:r>
                      <a:r>
                        <a:rPr lang="ru-RU" sz="12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Наталья Юрьевна, учитель русского языка и литературы</a:t>
                      </a:r>
                      <a:endParaRPr lang="ru-RU" sz="12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10 мин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extLst>
                  <a:ext uri="{0D108BD9-81ED-4DB2-BD59-A6C34878D82A}">
                    <a16:rowId xmlns:a16="http://schemas.microsoft.com/office/drawing/2014/main" val="3051147663"/>
                  </a:ext>
                </a:extLst>
              </a:tr>
              <a:tr h="4669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Сопоставительный анализ художественного текста, как инструмент изучения иностранного языка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Фирсанова Анна Сергеевна, учитель иностранного языка</a:t>
                      </a:r>
                      <a:endParaRPr lang="ru-RU" sz="12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10 мин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extLst>
                  <a:ext uri="{0D108BD9-81ED-4DB2-BD59-A6C34878D82A}">
                    <a16:rowId xmlns:a16="http://schemas.microsoft.com/office/drawing/2014/main" val="211619077"/>
                  </a:ext>
                </a:extLst>
              </a:tr>
              <a:tr h="46699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9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Читательская грамотность  как основа формирования УУД: методы и приемы работы с текстом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Верещагина Ирина Юрьевна, учитель биологии</a:t>
                      </a:r>
                      <a:endParaRPr lang="ru-RU" sz="12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10 мин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extLst>
                  <a:ext uri="{0D108BD9-81ED-4DB2-BD59-A6C34878D82A}">
                    <a16:rowId xmlns:a16="http://schemas.microsoft.com/office/drawing/2014/main" val="91498729"/>
                  </a:ext>
                </a:extLst>
              </a:tr>
              <a:tr h="4848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Инклюзивное образование в условиях массовой школы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Свиридова Екатерина Николаевна, </a:t>
                      </a:r>
                      <a:r>
                        <a:rPr lang="ru-RU" sz="1200" b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зам.директора</a:t>
                      </a:r>
                      <a:r>
                        <a:rPr lang="ru-RU" sz="12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 по УД, Евдокимова Людмила Михайловна, учитель</a:t>
                      </a:r>
                      <a:endParaRPr lang="ru-RU" sz="12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10 мин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extLst>
                  <a:ext uri="{0D108BD9-81ED-4DB2-BD59-A6C34878D82A}">
                    <a16:rowId xmlns:a16="http://schemas.microsoft.com/office/drawing/2014/main" val="2491595406"/>
                  </a:ext>
                </a:extLst>
              </a:tr>
              <a:tr h="30874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600">
                          <a:effectLst/>
                        </a:rPr>
                        <a:t>11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</a:rPr>
                        <a:t>Подведение итогов, обратная связь на платформе Диск Гугл.</a:t>
                      </a:r>
                      <a:endParaRPr lang="ru-RU" sz="12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</a:rPr>
                        <a:t>Участники семинара</a:t>
                      </a:r>
                      <a:endParaRPr lang="ru-RU" sz="12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</a:rPr>
                        <a:t>3 мин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698" marR="36698" marT="0" marB="0"/>
                </a:tc>
                <a:extLst>
                  <a:ext uri="{0D108BD9-81ED-4DB2-BD59-A6C34878D82A}">
                    <a16:rowId xmlns:a16="http://schemas.microsoft.com/office/drawing/2014/main" val="694431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253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3891" y="476673"/>
            <a:ext cx="7772400" cy="1470025"/>
          </a:xfrm>
        </p:spPr>
        <p:txBody>
          <a:bodyPr>
            <a:noAutofit/>
          </a:bodyPr>
          <a:lstStyle/>
          <a:p>
            <a:r>
              <a:rPr lang="ru-RU" sz="3200" b="1" dirty="0"/>
              <a:t>Опыт проведения онлайн </a:t>
            </a:r>
            <a:r>
              <a:rPr lang="ru-RU" sz="3200" b="1" dirty="0" err="1"/>
              <a:t>квеста</a:t>
            </a:r>
            <a:r>
              <a:rPr lang="ru-RU" sz="3200" b="1" dirty="0"/>
              <a:t> по химии в период дистанционного обучения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35760" y="2383926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ru-RU" sz="2800" dirty="0">
                <a:solidFill>
                  <a:schemeClr val="tx1"/>
                </a:solidFill>
              </a:rPr>
              <a:t>Горохова Елена Александровна, учитель химии</a:t>
            </a:r>
          </a:p>
        </p:txBody>
      </p:sp>
    </p:spTree>
    <p:extLst>
      <p:ext uri="{BB962C8B-B14F-4D97-AF65-F5344CB8AC3E}">
        <p14:creationId xmlns:p14="http://schemas.microsoft.com/office/powerpoint/2010/main" val="2733046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dirty="0"/>
              <a:t>1 этап «Химический </a:t>
            </a:r>
            <a:r>
              <a:rPr lang="ru-RU" dirty="0" err="1"/>
              <a:t>филворд</a:t>
            </a:r>
            <a:r>
              <a:rPr lang="ru-RU" dirty="0"/>
              <a:t>»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7" t="8188" r="23225" b="35586"/>
          <a:stretch>
            <a:fillRect/>
          </a:stretch>
        </p:blipFill>
        <p:spPr bwMode="auto">
          <a:xfrm>
            <a:off x="1881158" y="785794"/>
            <a:ext cx="8435240" cy="5857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LearningApps.org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1688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en-US" dirty="0"/>
              <a:t>2 </a:t>
            </a:r>
            <a:r>
              <a:rPr lang="ru-RU" dirty="0"/>
              <a:t>этап «Химические ребусы»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t="6298" r="5511"/>
          <a:stretch>
            <a:fillRect/>
          </a:stretch>
        </p:blipFill>
        <p:spPr bwMode="auto">
          <a:xfrm>
            <a:off x="1809720" y="857232"/>
            <a:ext cx="8593854" cy="538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754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82594"/>
          </a:xfrm>
        </p:spPr>
        <p:txBody>
          <a:bodyPr>
            <a:noAutofit/>
          </a:bodyPr>
          <a:lstStyle/>
          <a:p>
            <a:r>
              <a:rPr lang="ru-RU" sz="3200" dirty="0"/>
              <a:t>3 этап «Онлайн тест «Основные классы неорганических соединений»»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t="5983" r="6495" b="3779"/>
          <a:stretch>
            <a:fillRect/>
          </a:stretch>
        </p:blipFill>
        <p:spPr bwMode="auto">
          <a:xfrm>
            <a:off x="1524000" y="1000109"/>
            <a:ext cx="9144000" cy="557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940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3200" dirty="0"/>
              <a:t>4 этап «Поиск информации по </a:t>
            </a:r>
            <a:r>
              <a:rPr lang="en-US" sz="3200" dirty="0"/>
              <a:t>QR-</a:t>
            </a:r>
            <a:r>
              <a:rPr lang="ru-RU" sz="3200" dirty="0"/>
              <a:t>коду»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5" t="8503" r="19092" b="17635"/>
          <a:stretch>
            <a:fillRect/>
          </a:stretch>
        </p:blipFill>
        <p:spPr bwMode="auto">
          <a:xfrm>
            <a:off x="2309786" y="857232"/>
            <a:ext cx="7289204" cy="577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139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5EDBB-8DE5-4B54-96C6-14D35275C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519320"/>
            <a:ext cx="9448800" cy="1825096"/>
          </a:xfrm>
        </p:spPr>
        <p:txBody>
          <a:bodyPr>
            <a:normAutofit fontScale="90000"/>
          </a:bodyPr>
          <a:lstStyle/>
          <a:p>
            <a:r>
              <a:rPr lang="ru-RU" dirty="0"/>
              <a:t>Повышение качества усвоения физических понятий средствами знаково-символической наглядности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D23118-4895-4BCF-B662-5BE8C1B57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2873" y="3903708"/>
            <a:ext cx="10721951" cy="1049867"/>
          </a:xfrm>
        </p:spPr>
        <p:txBody>
          <a:bodyPr>
            <a:normAutofit lnSpcReduction="10000"/>
          </a:bodyPr>
          <a:lstStyle/>
          <a:p>
            <a:r>
              <a:rPr lang="ru-RU" sz="2800" dirty="0"/>
              <a:t>                                                    </a:t>
            </a:r>
            <a:r>
              <a:rPr lang="ru-RU" sz="2800" dirty="0" err="1"/>
              <a:t>Нуртдинов</a:t>
            </a:r>
            <a:r>
              <a:rPr lang="ru-RU" sz="2800" dirty="0"/>
              <a:t> Дмитрий Рустамович,     </a:t>
            </a:r>
          </a:p>
          <a:p>
            <a:r>
              <a:rPr lang="ru-RU" sz="2800" dirty="0"/>
              <a:t>                      учитель физики</a:t>
            </a:r>
          </a:p>
        </p:txBody>
      </p:sp>
    </p:spTree>
    <p:extLst>
      <p:ext uri="{BB962C8B-B14F-4D97-AF65-F5344CB8AC3E}">
        <p14:creationId xmlns:p14="http://schemas.microsoft.com/office/powerpoint/2010/main" val="3217128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9025CA-903E-4C7F-B32C-CEE64D91B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4" y="875930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ru-RU" dirty="0"/>
              <a:t>Использование образов при изучении формул по физике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C7AF97-1EE6-46CA-8D28-269430C33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5140" b="31810"/>
          <a:stretch/>
        </p:blipFill>
        <p:spPr>
          <a:xfrm>
            <a:off x="2890532" y="1954231"/>
            <a:ext cx="7086334" cy="4253622"/>
          </a:xfrm>
        </p:spPr>
      </p:pic>
    </p:spTree>
    <p:extLst>
      <p:ext uri="{BB962C8B-B14F-4D97-AF65-F5344CB8AC3E}">
        <p14:creationId xmlns:p14="http://schemas.microsoft.com/office/powerpoint/2010/main" val="531133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83C73C-F282-4A45-8C68-D6A8ABDBC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393" y="520823"/>
            <a:ext cx="10353762" cy="970450"/>
          </a:xfrm>
        </p:spPr>
        <p:txBody>
          <a:bodyPr/>
          <a:lstStyle/>
          <a:p>
            <a:r>
              <a:rPr lang="ru-RU" dirty="0"/>
              <a:t>Использование магического треугольника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1C01324-F1DA-42E0-B94D-066F2839B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31" y="1609440"/>
            <a:ext cx="6935684" cy="4919672"/>
          </a:xfrm>
        </p:spPr>
      </p:pic>
    </p:spTree>
    <p:extLst>
      <p:ext uri="{BB962C8B-B14F-4D97-AF65-F5344CB8AC3E}">
        <p14:creationId xmlns:p14="http://schemas.microsoft.com/office/powerpoint/2010/main" val="2948955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0B0304-3BBA-4EB4-AB2F-6807EB1BA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09" y="325514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ru-RU" dirty="0"/>
              <a:t>Использование интеллект-карты на уроках физики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6091862-9AF0-4F6B-8A55-488C98D27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41416" y="-547032"/>
            <a:ext cx="5109167" cy="9049869"/>
          </a:xfrm>
        </p:spPr>
      </p:pic>
    </p:spTree>
    <p:extLst>
      <p:ext uri="{BB962C8B-B14F-4D97-AF65-F5344CB8AC3E}">
        <p14:creationId xmlns:p14="http://schemas.microsoft.com/office/powerpoint/2010/main" val="2357093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CE55B-D3B7-4713-8425-1BAC654E6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12" y="163513"/>
            <a:ext cx="8713787" cy="1752600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br>
              <a:rPr lang="ru-RU" sz="2000" b="1" dirty="0">
                <a:solidFill>
                  <a:srgbClr val="FF0000"/>
                </a:solidFill>
              </a:rPr>
            </a:b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200" b="1" dirty="0">
                <a:solidFill>
                  <a:srgbClr val="FF0000"/>
                </a:solidFill>
              </a:rPr>
              <a:t>Работа с детьми, имеющими особые образовательные потребности как фактор повышения качества образования в МАОУ СОШ № 48</a:t>
            </a:r>
            <a:br>
              <a:rPr lang="ru-RU" sz="2200" b="1" dirty="0">
                <a:solidFill>
                  <a:srgbClr val="FF0000"/>
                </a:solidFill>
              </a:rPr>
            </a:br>
            <a:br>
              <a:rPr lang="ru-RU" sz="900" b="1" dirty="0">
                <a:solidFill>
                  <a:srgbClr val="FF000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Воротникова Оксана Сергеевна</a:t>
            </a:r>
            <a:br>
              <a:rPr lang="ru-RU" sz="2700" b="1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заместитель директора по УВР </a:t>
            </a:r>
            <a:br>
              <a:rPr lang="ru-RU" sz="1600" b="1" dirty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3075" name="Rectangle 4">
            <a:extLst>
              <a:ext uri="{FF2B5EF4-FFF2-40B4-BE49-F238E27FC236}">
                <a16:creationId xmlns:a16="http://schemas.microsoft.com/office/drawing/2014/main" id="{39029DEC-B60A-4711-8F02-E1D3D4A71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3548" y="2209466"/>
            <a:ext cx="8713788" cy="42481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sz="3700" dirty="0"/>
              <a:t>«Любому профессиональному педагогу понятно, что выставление неудовлетворительной оценки должно сопровождаться целой системой мер по ее дальнейшему предотвращению». </a:t>
            </a:r>
          </a:p>
          <a:p>
            <a:pPr marL="0" indent="0" eaLnBrk="1" hangingPunct="1">
              <a:buNone/>
            </a:pPr>
            <a:r>
              <a:rPr lang="ru-RU" altLang="ru-RU" sz="3700" dirty="0"/>
              <a:t>                              </a:t>
            </a:r>
            <a:r>
              <a:rPr lang="ru-RU" altLang="ru-RU" sz="3700" dirty="0" err="1"/>
              <a:t>Лизинский</a:t>
            </a:r>
            <a:r>
              <a:rPr lang="ru-RU" altLang="ru-RU" sz="3700" dirty="0"/>
              <a:t> В.М</a:t>
            </a:r>
            <a:r>
              <a:rPr lang="ru-RU" altLang="ru-RU" sz="4600" dirty="0"/>
              <a:t>.</a:t>
            </a:r>
          </a:p>
          <a:p>
            <a:pPr marL="0" indent="0" eaLnBrk="1" hangingPunct="1">
              <a:buNone/>
            </a:pPr>
            <a:br>
              <a:rPr lang="ru-RU" altLang="ru-RU" sz="4600" dirty="0"/>
            </a:br>
            <a:endParaRPr lang="ru-RU" altLang="ru-RU" sz="4600" dirty="0"/>
          </a:p>
        </p:txBody>
      </p:sp>
      <p:pic>
        <p:nvPicPr>
          <p:cNvPr id="3076" name="Picture 2">
            <a:extLst>
              <a:ext uri="{FF2B5EF4-FFF2-40B4-BE49-F238E27FC236}">
                <a16:creationId xmlns:a16="http://schemas.microsoft.com/office/drawing/2014/main" id="{ECDDC430-43E5-4E5D-A4F1-806E84200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13" y="4581526"/>
            <a:ext cx="1547812" cy="152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A114A64-27F9-458F-B27D-DCA216517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54" y="539970"/>
            <a:ext cx="10440745" cy="5778060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b="1" dirty="0">
                <a:effectLst/>
              </a:rPr>
              <a:t>Интеллект-карта позволяет:</a:t>
            </a:r>
            <a:endParaRPr lang="ru-RU" dirty="0">
              <a:effectLst/>
            </a:endParaRPr>
          </a:p>
          <a:p>
            <a:r>
              <a:rPr lang="ru-RU" sz="2800" dirty="0">
                <a:effectLst/>
              </a:rPr>
              <a:t>представить многогранную проблему на одном листе ;</a:t>
            </a:r>
          </a:p>
          <a:p>
            <a:r>
              <a:rPr lang="ru-RU" sz="2800" dirty="0">
                <a:effectLst/>
              </a:rPr>
              <a:t>запомнить информацию;</a:t>
            </a:r>
          </a:p>
          <a:p>
            <a:r>
              <a:rPr lang="ru-RU" sz="2800" dirty="0">
                <a:effectLst/>
              </a:rPr>
              <a:t>хранить информацию;</a:t>
            </a:r>
          </a:p>
          <a:p>
            <a:r>
              <a:rPr lang="ru-RU" sz="2800" dirty="0">
                <a:effectLst/>
              </a:rPr>
              <a:t>воспроизводить информацию;</a:t>
            </a:r>
          </a:p>
          <a:p>
            <a:r>
              <a:rPr lang="ru-RU" sz="2800" dirty="0">
                <a:effectLst/>
              </a:rPr>
              <a:t>фиксировать ключевые моменты;</a:t>
            </a:r>
          </a:p>
          <a:p>
            <a:pPr marL="36900" indent="0">
              <a:buNone/>
            </a:pPr>
            <a:r>
              <a:rPr lang="ru-RU" sz="2800" dirty="0">
                <a:effectLst/>
              </a:rPr>
              <a:t>Использование в системе метода интеллект-карт на уроках физики позволит значительно повысить мотивацию к обучению, качество знаний учащихся и эффективность всего обучения в целом.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81196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452768-45BC-44C6-AD7E-ACF06F558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23" y="143888"/>
            <a:ext cx="10353762" cy="970450"/>
          </a:xfrm>
        </p:spPr>
        <p:txBody>
          <a:bodyPr/>
          <a:lstStyle/>
          <a:p>
            <a:r>
              <a:rPr lang="ru-RU" dirty="0"/>
              <a:t>Натуральная наглядность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1E7AA56-C454-48A7-990C-E2B836249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6" t="13127" r="11547" b="16889"/>
          <a:stretch/>
        </p:blipFill>
        <p:spPr>
          <a:xfrm>
            <a:off x="413993" y="1249165"/>
            <a:ext cx="5029885" cy="399395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254B20-DB05-407B-9CF5-A46BA4903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009" y="1416945"/>
            <a:ext cx="6108246" cy="458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06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707A9-800F-49A7-883A-D399935C9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343270"/>
            <a:ext cx="10353762" cy="970450"/>
          </a:xfrm>
        </p:spPr>
        <p:txBody>
          <a:bodyPr/>
          <a:lstStyle/>
          <a:p>
            <a:r>
              <a:rPr lang="ru-RU" dirty="0"/>
              <a:t>Изобразительная наглядность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330C38A-2C06-4962-891A-B2BBC92FF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27" y="1569368"/>
            <a:ext cx="6724930" cy="325430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B8350A-DDC2-4AF8-902A-189C3C14F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323" y="1370386"/>
            <a:ext cx="3180546" cy="425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50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F06B2-9C7C-4798-8081-3881C2B31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Использование ЦОР </a:t>
            </a:r>
            <a:br>
              <a:rPr lang="ru-RU" dirty="0"/>
            </a:b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8CE77D08-D8AC-49C6-A94D-9279048CE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747" y="983634"/>
            <a:ext cx="7485620" cy="5937284"/>
          </a:xfrm>
        </p:spPr>
      </p:pic>
    </p:spTree>
    <p:extLst>
      <p:ext uri="{BB962C8B-B14F-4D97-AF65-F5344CB8AC3E}">
        <p14:creationId xmlns:p14="http://schemas.microsoft.com/office/powerpoint/2010/main" val="1849795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675093-7B4F-4EA7-ADD4-4A3B6DD6B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985" y="3611992"/>
            <a:ext cx="9534418" cy="473447"/>
          </a:xfrm>
        </p:spPr>
        <p:txBody>
          <a:bodyPr>
            <a:noAutofit/>
          </a:bodyPr>
          <a:lstStyle/>
          <a:p>
            <a:pPr algn="ctr"/>
            <a:r>
              <a:rPr lang="ru-RU" sz="4000" dirty="0"/>
              <a:t>Работа с детьми «Группы риска» при подготовке к ОГЭ по математике.</a:t>
            </a:r>
            <a:br>
              <a:rPr lang="ru-RU" sz="4000" dirty="0"/>
            </a:br>
            <a:r>
              <a:rPr lang="ru-RU" sz="4000" dirty="0"/>
              <a:t>Из опыта работы учителя математики. </a:t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352F58-490A-40E8-9ADA-EE6C57889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8878" y="3966161"/>
            <a:ext cx="8361594" cy="1610643"/>
          </a:xfrm>
        </p:spPr>
        <p:txBody>
          <a:bodyPr>
            <a:normAutofit/>
          </a:bodyPr>
          <a:lstStyle/>
          <a:p>
            <a:pPr algn="r"/>
            <a:r>
              <a:rPr lang="ru-RU" sz="2800" dirty="0"/>
              <a:t>Захарова Алена Борисовна,  </a:t>
            </a:r>
          </a:p>
          <a:p>
            <a:pPr algn="r"/>
            <a:r>
              <a:rPr lang="ru-RU" sz="2800" dirty="0"/>
              <a:t>учитель математики </a:t>
            </a:r>
          </a:p>
        </p:txBody>
      </p:sp>
    </p:spTree>
    <p:extLst>
      <p:ext uri="{BB962C8B-B14F-4D97-AF65-F5344CB8AC3E}">
        <p14:creationId xmlns:p14="http://schemas.microsoft.com/office/powerpoint/2010/main" val="34993033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1919536" y="1052736"/>
            <a:ext cx="8445624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	</a:t>
            </a:r>
            <a:r>
              <a:rPr kumimoji="0" lang="ru-RU" alt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cript" pitchFamily="34" charset="0"/>
                <a:ea typeface="+mn-ea"/>
                <a:cs typeface="Times New Roman" pitchFamily="18" charset="0"/>
              </a:rPr>
              <a:t>Математике должно учить в школе еще с той целью, чтобы познания, здесь приобретаемые, были достаточными для обыкновенных потребностей в жизни.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(Н.И. Лобачевский)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4DACD7-1495-496A-9ABF-BA4A93F5A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Неуспевающих можно разделить на группы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2307A3-9B80-4688-82F5-820AF32FF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indent="450215"/>
            <a:r>
              <a:rPr lang="ru-RU" sz="3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Первая:</a:t>
            </a:r>
            <a:r>
              <a:rPr lang="ru-RU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низкое качество мыслительной деятельности сочетается с положительным отношением к учению.</a:t>
            </a:r>
          </a:p>
          <a:p>
            <a:pPr indent="450215"/>
            <a:r>
              <a:rPr lang="ru-RU" sz="3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Вторая:</a:t>
            </a:r>
            <a:r>
              <a:rPr lang="ru-RU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высокое качество мыслительной деятельности сочетается с отрицательным отношением к учению.</a:t>
            </a:r>
          </a:p>
          <a:p>
            <a:pPr indent="450215"/>
            <a:r>
              <a:rPr lang="ru-RU" sz="30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Третья</a:t>
            </a:r>
            <a:r>
              <a:rPr lang="ru-RU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низкое качество мыслительной деятельности сочетается с отрицательным отношением к учению.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6840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1C60D-4582-4A90-9453-356F14C28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Некоторые приемы: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1D5DF4-C326-43E1-B8C4-32EEE410C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Выделение главного  в тексте задания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«Сочинение по математике»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Карточка с проработкой отдельной темы по геометрии, и последующим решением задач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Составление вопросов к задаче 1-5 задания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 Я учитель»</a:t>
            </a:r>
          </a:p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00879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6C14B-D4BC-4E4D-8839-444A8630A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06" y="4445549"/>
            <a:ext cx="6150383" cy="128089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«Сочинение по математике</a:t>
            </a:r>
            <a:r>
              <a:rPr lang="ru-RU" sz="2800" dirty="0">
                <a:solidFill>
                  <a:schemeClr val="tx1"/>
                </a:solidFill>
              </a:rPr>
              <a:t>»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626BDC02-B501-4CF5-B7B5-20552BC4C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1306" y="2873339"/>
            <a:ext cx="5189334" cy="377825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959835-DA41-499D-BF95-C6EE1BCFC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959" y="1175923"/>
            <a:ext cx="6748041" cy="12095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4B997A-83BA-4D38-B33B-825A295AECBF}"/>
              </a:ext>
            </a:extLst>
          </p:cNvPr>
          <p:cNvSpPr txBox="1"/>
          <p:nvPr/>
        </p:nvSpPr>
        <p:spPr>
          <a:xfrm>
            <a:off x="122406" y="1431370"/>
            <a:ext cx="50109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Выделение главного  в тексте задания</a:t>
            </a:r>
          </a:p>
        </p:txBody>
      </p:sp>
    </p:spTree>
    <p:extLst>
      <p:ext uri="{BB962C8B-B14F-4D97-AF65-F5344CB8AC3E}">
        <p14:creationId xmlns:p14="http://schemas.microsoft.com/office/powerpoint/2010/main" val="28595552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9960E9-0FEB-445C-AD3E-C43A9B002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715" y="882564"/>
            <a:ext cx="4194369" cy="26209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104FCA-904F-4293-BB4E-E866366C9253}"/>
              </a:ext>
            </a:extLst>
          </p:cNvPr>
          <p:cNvSpPr txBox="1"/>
          <p:nvPr/>
        </p:nvSpPr>
        <p:spPr>
          <a:xfrm>
            <a:off x="1333072" y="1212502"/>
            <a:ext cx="60977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Карточка с проработкой отдельной темы по геометрии, и последующим решением задач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3DD66D-CB8F-4607-B0E5-5CD299DAB98F}"/>
              </a:ext>
            </a:extLst>
          </p:cNvPr>
          <p:cNvSpPr txBox="1"/>
          <p:nvPr/>
        </p:nvSpPr>
        <p:spPr>
          <a:xfrm>
            <a:off x="1230331" y="4132263"/>
            <a:ext cx="6097712" cy="151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Составление вопросов к задаче 1-5 задания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« Я учитель»</a:t>
            </a:r>
          </a:p>
        </p:txBody>
      </p:sp>
    </p:spTree>
    <p:extLst>
      <p:ext uri="{BB962C8B-B14F-4D97-AF65-F5344CB8AC3E}">
        <p14:creationId xmlns:p14="http://schemas.microsoft.com/office/powerpoint/2010/main" val="1733023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9C9CA24-E012-48A2-8F40-11B166B16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08050"/>
            <a:ext cx="8229600" cy="2147888"/>
          </a:xfrm>
        </p:spPr>
        <p:txBody>
          <a:bodyPr/>
          <a:lstStyle/>
          <a:p>
            <a:pPr eaLnBrk="1" hangingPunct="1"/>
            <a:r>
              <a:rPr lang="ru-RU" altLang="ru-RU" sz="3700"/>
              <a:t>Увидеть и понять проблему – наполовину решить ее, если же не видишь проблему, это значит, что она в тебе самом …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6CAC027-1F26-4DAD-9196-410FE1F24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1200" y="3281364"/>
            <a:ext cx="8229600" cy="3043237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altLang="ru-RU" sz="3600">
                <a:solidFill>
                  <a:schemeClr val="tx2"/>
                </a:solidFill>
              </a:rPr>
              <a:t>  </a:t>
            </a:r>
            <a:r>
              <a:rPr lang="ru-RU" altLang="ru-RU" sz="3700">
                <a:solidFill>
                  <a:schemeClr val="tx2"/>
                </a:solidFill>
              </a:rPr>
              <a:t>Актуальная проблема нашей школы – «не потерять», «не упустить» учащихся с низкими учебными возможностями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C9BD30D-0BDB-4844-8600-DB6BD81EF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1398" y="893852"/>
            <a:ext cx="9953214" cy="5017370"/>
          </a:xfrm>
        </p:spPr>
        <p:txBody>
          <a:bodyPr/>
          <a:lstStyle/>
          <a:p>
            <a:pPr algn="l"/>
            <a:endParaRPr lang="ru-RU" sz="2400" b="0" i="0" dirty="0"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3200" b="1" i="0" u="none" strike="noStrike" dirty="0">
                <a:effectLst/>
                <a:latin typeface="Times New Roman" panose="02020603050405020304" pitchFamily="18" charset="0"/>
              </a:rPr>
              <a:t>Роль учителя в школе действительно велика, но он не всемогущ, и обучить может лишь того, кто хочет учиться и кто сам учится.</a:t>
            </a:r>
            <a:endParaRPr lang="ru-RU" sz="2400" b="0" i="0" dirty="0">
              <a:effectLst/>
              <a:latin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5557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0575" y="111095"/>
            <a:ext cx="10363200" cy="2686051"/>
          </a:xfrm>
        </p:spPr>
        <p:txBody>
          <a:bodyPr/>
          <a:lstStyle/>
          <a:p>
            <a:br>
              <a:rPr lang="ru-RU" dirty="0"/>
            </a:br>
            <a:r>
              <a:rPr lang="ru-RU" dirty="0"/>
              <a:t> </a:t>
            </a:r>
            <a:r>
              <a:rPr lang="ru-RU" b="1" dirty="0"/>
              <a:t>Формирующее оценивание </a:t>
            </a:r>
            <a:br>
              <a:rPr lang="ru-RU" dirty="0"/>
            </a:br>
            <a:r>
              <a:rPr lang="ru-RU" b="1" dirty="0"/>
              <a:t>как один из способов поддержки обучающихся с низкими результатами освоения образовательных программ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20583" y="4139393"/>
            <a:ext cx="6346676" cy="1910080"/>
          </a:xfrm>
        </p:spPr>
        <p:txBody>
          <a:bodyPr/>
          <a:lstStyle/>
          <a:p>
            <a:pPr algn="just"/>
            <a:r>
              <a:rPr lang="ru-RU" b="1" dirty="0" err="1"/>
              <a:t>Цибарт</a:t>
            </a:r>
            <a:r>
              <a:rPr lang="ru-RU" b="1" dirty="0"/>
              <a:t> Наталья Юрьевна,</a:t>
            </a:r>
          </a:p>
          <a:p>
            <a:pPr algn="just"/>
            <a:r>
              <a:rPr lang="ru-RU" b="1" dirty="0"/>
              <a:t> учитель русского языка и литературы</a:t>
            </a:r>
          </a:p>
        </p:txBody>
      </p:sp>
    </p:spTree>
    <p:extLst>
      <p:ext uri="{BB962C8B-B14F-4D97-AF65-F5344CB8AC3E}">
        <p14:creationId xmlns:p14="http://schemas.microsoft.com/office/powerpoint/2010/main" val="3786056112"/>
      </p:ext>
    </p:extLst>
  </p:cSld>
  <p:clrMapOvr>
    <a:masterClrMapping/>
  </p:clrMapOvr>
  <p:transition>
    <p:wipe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0"/>
            <a:ext cx="6238240" cy="612616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dirty="0"/>
              <a:t>Термин «формирующее оценивание» впервые был предложен в 1967 году </a:t>
            </a:r>
            <a:r>
              <a:rPr lang="ru-RU" b="1" dirty="0"/>
              <a:t>Майклом </a:t>
            </a:r>
            <a:r>
              <a:rPr lang="ru-RU" b="1" dirty="0" err="1"/>
              <a:t>Скривеном</a:t>
            </a:r>
            <a:r>
              <a:rPr lang="ru-RU" b="1" dirty="0"/>
              <a:t> </a:t>
            </a:r>
            <a:r>
              <a:rPr lang="ru-RU" dirty="0"/>
              <a:t>в работе «Методология оценивания». </a:t>
            </a:r>
          </a:p>
          <a:p>
            <a:pPr marL="0" indent="0">
              <a:buNone/>
            </a:pPr>
            <a:r>
              <a:rPr lang="ru-RU" i="1" dirty="0"/>
              <a:t>«Формирующее оценивание относится ко всем видам деятельности, которые осуществляют учителя и учащиеся. Оно обеспечивает обратную связь, позволяющую регулировать обучение и учение в интересах учащегося» (</a:t>
            </a:r>
            <a:r>
              <a:rPr lang="ru-RU" i="1" dirty="0" err="1"/>
              <a:t>Black</a:t>
            </a:r>
            <a:r>
              <a:rPr lang="ru-RU" i="1" dirty="0"/>
              <a:t> P. </a:t>
            </a:r>
            <a:r>
              <a:rPr lang="ru-RU" i="1" dirty="0" err="1"/>
              <a:t>and</a:t>
            </a:r>
            <a:r>
              <a:rPr lang="ru-RU" i="1" dirty="0"/>
              <a:t> </a:t>
            </a:r>
            <a:r>
              <a:rPr lang="ru-RU" i="1" dirty="0" err="1"/>
              <a:t>William</a:t>
            </a:r>
            <a:r>
              <a:rPr lang="ru-RU" i="1" dirty="0"/>
              <a:t> D.)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368" y="274638"/>
            <a:ext cx="4490720" cy="608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06185"/>
      </p:ext>
    </p:extLst>
  </p:cSld>
  <p:clrMapOvr>
    <a:masterClrMapping/>
  </p:clrMapOvr>
  <p:transition>
    <p:wipe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ФГОС предъявляют к процессу оценивания следующие требования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198880"/>
            <a:ext cx="5384800" cy="4927285"/>
          </a:xfrm>
        </p:spPr>
        <p:txBody>
          <a:bodyPr/>
          <a:lstStyle/>
          <a:p>
            <a:endParaRPr lang="ru-RU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оценивание 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</a:rPr>
              <a:t>достигаемых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образовательных результатов (личностных, </a:t>
            </a:r>
            <a:r>
              <a:rPr lang="ru-RU" dirty="0" err="1">
                <a:solidFill>
                  <a:srgbClr val="000000"/>
                </a:solidFill>
                <a:latin typeface="Calibri" panose="020F0502020204030204" pitchFamily="34" charset="0"/>
              </a:rPr>
              <a:t>метапредметных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, предметных); </a:t>
            </a: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оценивание </a:t>
            </a:r>
            <a:r>
              <a:rPr lang="ru-RU" i="1" dirty="0">
                <a:solidFill>
                  <a:srgbClr val="000000"/>
                </a:solidFill>
                <a:latin typeface="Calibri" panose="020F0502020204030204" pitchFamily="34" charset="0"/>
              </a:rPr>
              <a:t>процесса их формирования; 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</a:rPr>
              <a:t>оценивание осознанности каждым обучающимся особенностей развития его собственного процесса обучения</a:t>
            </a:r>
          </a:p>
          <a:p>
            <a:endParaRPr lang="ru-RU" b="1" dirty="0"/>
          </a:p>
          <a:p>
            <a:endParaRPr lang="ru-RU" b="1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64960" y="1950720"/>
            <a:ext cx="4917440" cy="4175444"/>
          </a:xfrm>
        </p:spPr>
        <p:txBody>
          <a:bodyPr/>
          <a:lstStyle/>
          <a:p>
            <a:pPr marL="0" lv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508446"/>
      </p:ext>
    </p:extLst>
  </p:cSld>
  <p:clrMapOvr>
    <a:masterClrMapping/>
  </p:clrMapOvr>
  <p:transition>
    <p:wipe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358" y="177845"/>
            <a:ext cx="8354170" cy="626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56854"/>
      </p:ext>
    </p:extLst>
  </p:cSld>
  <p:clrMapOvr>
    <a:masterClrMapping/>
  </p:clrMapOvr>
  <p:transition>
    <p:wipe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ФОРМИРУЮЩЕГО ОЦЕНИВАНИЯ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БЫТЬ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245705"/>
            <a:ext cx="10972800" cy="488046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Настроенная на оценку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индивидуального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прогресса;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Основанная на максимально прозрачных и заранее объявленных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критериях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Включающая самого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процесс оценивания (с целью повышения мотивации и самостоятельности учащегося);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Доступная и прозрачная для всех участников образовательного процесса: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ученика, учителя,  родителей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Показывающая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динамику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образовательных достижений учащихся с учетом уровня обучаемости данного класса и качества создаваемых учителем условий обучения.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589868"/>
      </p:ext>
    </p:extLst>
  </p:cSld>
  <p:clrMapOvr>
    <a:masterClrMapping/>
  </p:clrMapOvr>
  <p:transition>
    <p:wipe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Пять принципов формирующего оценивания: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530087"/>
            <a:ext cx="10972800" cy="55960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    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226" y="846138"/>
            <a:ext cx="2700984" cy="26095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5216" y="2136338"/>
            <a:ext cx="85587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Учитель регулярно обеспечивает обратную связь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Учащиеся принимают активное участие в организации процесса собственного обучения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Учитель меняет техники и технологии обучения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Учитель осознает, что оценивание посредством отметки резко снижает мотивацию и самооценку учащихся.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Учитель осознает необходимость научить учащихся принципам самооценки и способам улучшения собственных результатов</a:t>
            </a:r>
          </a:p>
        </p:txBody>
      </p:sp>
    </p:spTree>
    <p:extLst>
      <p:ext uri="{BB962C8B-B14F-4D97-AF65-F5344CB8AC3E}">
        <p14:creationId xmlns:p14="http://schemas.microsoft.com/office/powerpoint/2010/main" val="3848955857"/>
      </p:ext>
    </p:extLst>
  </p:cSld>
  <p:clrMapOvr>
    <a:masterClrMapping/>
  </p:clrMapOvr>
  <p:transition>
    <p:wipe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>
                <a:latin typeface="Arial Black" pitchFamily="34" charset="0"/>
              </a:rPr>
              <a:t>С чего начать работу?</a:t>
            </a:r>
          </a:p>
        </p:txBody>
      </p:sp>
      <p:grpSp>
        <p:nvGrpSpPr>
          <p:cNvPr id="2" name="Group 8"/>
          <p:cNvGrpSpPr>
            <a:grpSpLocks noGrp="1"/>
          </p:cNvGrpSpPr>
          <p:nvPr/>
        </p:nvGrpSpPr>
        <p:grpSpPr bwMode="auto">
          <a:xfrm>
            <a:off x="1847851" y="2636839"/>
            <a:ext cx="2082251" cy="1800225"/>
            <a:chOff x="192" y="1538"/>
            <a:chExt cx="1571" cy="1872"/>
          </a:xfrm>
        </p:grpSpPr>
        <p:sp>
          <p:nvSpPr>
            <p:cNvPr id="19468" name="Line 9"/>
            <p:cNvSpPr>
              <a:spLocks noChangeShapeType="1"/>
            </p:cNvSpPr>
            <p:nvPr/>
          </p:nvSpPr>
          <p:spPr bwMode="auto">
            <a:xfrm flipV="1">
              <a:off x="1492" y="1538"/>
              <a:ext cx="240" cy="24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69" name="Line 10"/>
            <p:cNvSpPr>
              <a:spLocks noChangeShapeType="1"/>
            </p:cNvSpPr>
            <p:nvPr/>
          </p:nvSpPr>
          <p:spPr bwMode="auto">
            <a:xfrm>
              <a:off x="1444" y="3218"/>
              <a:ext cx="288" cy="192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gray">
            <a:xfrm>
              <a:off x="192" y="2202"/>
              <a:ext cx="196" cy="54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gray">
            <a:xfrm>
              <a:off x="303" y="2201"/>
              <a:ext cx="1460" cy="54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54118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gray">
            <a:xfrm>
              <a:off x="315" y="2189"/>
              <a:ext cx="1267" cy="540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63529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73" name="Oval 14"/>
            <p:cNvSpPr>
              <a:spLocks noChangeArrowheads="1"/>
            </p:cNvSpPr>
            <p:nvPr/>
          </p:nvSpPr>
          <p:spPr bwMode="gray">
            <a:xfrm>
              <a:off x="375" y="2202"/>
              <a:ext cx="1317" cy="540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74" name="Oval 15"/>
            <p:cNvSpPr>
              <a:spLocks noChangeArrowheads="1"/>
            </p:cNvSpPr>
            <p:nvPr/>
          </p:nvSpPr>
          <p:spPr bwMode="gray">
            <a:xfrm>
              <a:off x="396" y="1835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75" name="Oval 16"/>
            <p:cNvSpPr>
              <a:spLocks noChangeArrowheads="1"/>
            </p:cNvSpPr>
            <p:nvPr/>
          </p:nvSpPr>
          <p:spPr bwMode="gray">
            <a:xfrm>
              <a:off x="412" y="1842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76" name="Oval 17"/>
            <p:cNvSpPr>
              <a:spLocks noChangeArrowheads="1"/>
            </p:cNvSpPr>
            <p:nvPr/>
          </p:nvSpPr>
          <p:spPr bwMode="gray">
            <a:xfrm>
              <a:off x="426" y="1854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77" name="Oval 18"/>
            <p:cNvSpPr>
              <a:spLocks noChangeArrowheads="1"/>
            </p:cNvSpPr>
            <p:nvPr/>
          </p:nvSpPr>
          <p:spPr bwMode="gray">
            <a:xfrm>
              <a:off x="355" y="1887"/>
              <a:ext cx="1086" cy="94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Шаги к успеху</a:t>
              </a:r>
            </a:p>
          </p:txBody>
        </p:sp>
      </p:grpSp>
      <p:sp>
        <p:nvSpPr>
          <p:cNvPr id="16" name="AutoShape 20"/>
          <p:cNvSpPr>
            <a:spLocks noChangeArrowheads="1"/>
          </p:cNvSpPr>
          <p:nvPr/>
        </p:nvSpPr>
        <p:spPr bwMode="gray">
          <a:xfrm>
            <a:off x="4943476" y="1484313"/>
            <a:ext cx="5724525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Определение цели работы и планируемых результатов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utoShape 20"/>
          <p:cNvSpPr>
            <a:spLocks noChangeArrowheads="1"/>
          </p:cNvSpPr>
          <p:nvPr/>
        </p:nvSpPr>
        <p:spPr bwMode="gray">
          <a:xfrm>
            <a:off x="4943476" y="2492375"/>
            <a:ext cx="5534025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Разработка критериев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20"/>
          <p:cNvSpPr>
            <a:spLocks noChangeArrowheads="1"/>
          </p:cNvSpPr>
          <p:nvPr/>
        </p:nvSpPr>
        <p:spPr bwMode="gray">
          <a:xfrm>
            <a:off x="4667241" y="4357694"/>
            <a:ext cx="5534025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Оценочная деятельность по инструментарию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20"/>
          <p:cNvSpPr>
            <a:spLocks noChangeArrowheads="1"/>
          </p:cNvSpPr>
          <p:nvPr/>
        </p:nvSpPr>
        <p:spPr bwMode="gray">
          <a:xfrm>
            <a:off x="4524365" y="5286388"/>
            <a:ext cx="5534025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Рефлексия оценочной деятельности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1331580">
            <a:off x="3796970" y="3981897"/>
            <a:ext cx="1063625" cy="139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Стрелка вправо 20"/>
          <p:cNvSpPr/>
          <p:nvPr/>
        </p:nvSpPr>
        <p:spPr>
          <a:xfrm rot="19626081" flipV="1">
            <a:off x="3808414" y="2822576"/>
            <a:ext cx="1190625" cy="149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2548924">
            <a:off x="3333071" y="4579005"/>
            <a:ext cx="1357313" cy="173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Стрелка вправо 22"/>
          <p:cNvSpPr/>
          <p:nvPr/>
        </p:nvSpPr>
        <p:spPr>
          <a:xfrm rot="19041675" flipV="1">
            <a:off x="3535363" y="2273301"/>
            <a:ext cx="1573212" cy="1127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AutoShape 20"/>
          <p:cNvSpPr>
            <a:spLocks noChangeArrowheads="1"/>
          </p:cNvSpPr>
          <p:nvPr/>
        </p:nvSpPr>
        <p:spPr bwMode="gray">
          <a:xfrm>
            <a:off x="4952993" y="3357562"/>
            <a:ext cx="5534025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Организация   деятельности учащихся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Стрелка вправо 24"/>
          <p:cNvSpPr/>
          <p:nvPr/>
        </p:nvSpPr>
        <p:spPr>
          <a:xfrm rot="21386305" flipV="1">
            <a:off x="3949363" y="3530829"/>
            <a:ext cx="981007" cy="82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081955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Техники формирующего оценивания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098" y="720794"/>
            <a:ext cx="47625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51089"/>
      </p:ext>
    </p:extLst>
  </p:cSld>
  <p:clrMapOvr>
    <a:masterClrMapping/>
  </p:clrMapOvr>
  <p:transition>
    <p:wipe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/>
              <a:t>Карточки для обобщения или для вопросов.</a:t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272210"/>
            <a:ext cx="10972800" cy="482745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Учитель периодически раздает учащимся</a:t>
            </a:r>
          </a:p>
          <a:p>
            <a:pPr marL="0" indent="0">
              <a:buNone/>
            </a:pPr>
            <a:r>
              <a:rPr lang="ru-RU" sz="2800" dirty="0"/>
              <a:t>карточки с заданиями, указанными на обеих</a:t>
            </a:r>
          </a:p>
          <a:p>
            <a:pPr marL="0" indent="0">
              <a:buNone/>
            </a:pPr>
            <a:r>
              <a:rPr lang="ru-RU" sz="2800" dirty="0"/>
              <a:t>сторонах:</a:t>
            </a:r>
          </a:p>
          <a:p>
            <a:pPr marL="0" indent="0">
              <a:buNone/>
            </a:pPr>
            <a:r>
              <a:rPr lang="ru-RU" sz="2800" u="sng" dirty="0"/>
              <a:t>1 сторона</a:t>
            </a:r>
            <a:r>
              <a:rPr lang="ru-RU" sz="2800" dirty="0"/>
              <a:t>: Перечислите основные идеи из</a:t>
            </a:r>
          </a:p>
          <a:p>
            <a:pPr marL="0" indent="0">
              <a:buNone/>
            </a:pPr>
            <a:r>
              <a:rPr lang="ru-RU" sz="2800" dirty="0"/>
              <a:t>пройденного материала (раздела, темы) и</a:t>
            </a:r>
          </a:p>
          <a:p>
            <a:pPr marL="0" indent="0">
              <a:buNone/>
            </a:pPr>
            <a:r>
              <a:rPr lang="ru-RU" sz="2800" dirty="0"/>
              <a:t>обобщите их.</a:t>
            </a:r>
          </a:p>
          <a:p>
            <a:pPr marL="0" indent="0">
              <a:buNone/>
            </a:pPr>
            <a:r>
              <a:rPr lang="ru-RU" sz="2800" u="sng" dirty="0"/>
              <a:t>2 сторона</a:t>
            </a:r>
            <a:r>
              <a:rPr lang="ru-RU" sz="2800" dirty="0"/>
              <a:t>: Определите, что вы еще не поняли из</a:t>
            </a:r>
          </a:p>
          <a:p>
            <a:pPr marL="0" indent="0">
              <a:buNone/>
            </a:pPr>
            <a:r>
              <a:rPr lang="ru-RU" sz="2800" dirty="0"/>
              <a:t>пройденного материала (раздела, темы), и</a:t>
            </a:r>
          </a:p>
          <a:p>
            <a:pPr marL="0" indent="0">
              <a:buNone/>
            </a:pPr>
            <a:r>
              <a:rPr lang="ru-RU" sz="2800" dirty="0"/>
              <a:t>сформулируйте свои вопросы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146" y="2014330"/>
            <a:ext cx="3010836" cy="245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22009"/>
      </p:ext>
    </p:extLst>
  </p:cSld>
  <p:clrMapOvr>
    <a:masterClrMapping/>
  </p:clrMapOvr>
  <p:transition>
    <p:wipe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id="{EE3DA326-FFD9-40DF-8506-412B444CB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Причины, вызывающие школьную неуспеваемость:</a:t>
            </a:r>
          </a:p>
        </p:txBody>
      </p:sp>
      <p:sp>
        <p:nvSpPr>
          <p:cNvPr id="5123" name="Объект 2">
            <a:extLst>
              <a:ext uri="{FF2B5EF4-FFF2-40B4-BE49-F238E27FC236}">
                <a16:creationId xmlns:a16="http://schemas.microsoft.com/office/drawing/2014/main" id="{2D7C69E0-C757-4186-8159-18845FE53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28776"/>
            <a:ext cx="8229600" cy="4392613"/>
          </a:xfrm>
        </p:spPr>
        <p:txBody>
          <a:bodyPr/>
          <a:lstStyle/>
          <a:p>
            <a:r>
              <a:rPr lang="ru-RU" altLang="ru-RU" sz="2000"/>
              <a:t>общая неспособность к интеллектуальному труду;</a:t>
            </a:r>
          </a:p>
          <a:p>
            <a:r>
              <a:rPr lang="ru-RU" altLang="ru-RU" sz="2000"/>
              <a:t>физическая ослабленность;</a:t>
            </a:r>
          </a:p>
          <a:p>
            <a:r>
              <a:rPr lang="ru-RU" altLang="ru-RU" sz="2000"/>
              <a:t>школьная незрелость;</a:t>
            </a:r>
          </a:p>
          <a:p>
            <a:r>
              <a:rPr lang="ru-RU" altLang="ru-RU" sz="2000"/>
              <a:t>педагогическая запущенность;</a:t>
            </a:r>
          </a:p>
          <a:p>
            <a:r>
              <a:rPr lang="ru-RU" altLang="ru-RU" sz="2000"/>
              <a:t>недостаточное развитие речи;</a:t>
            </a:r>
          </a:p>
          <a:p>
            <a:r>
              <a:rPr lang="ru-RU" altLang="ru-RU" sz="2000"/>
              <a:t>боязнь школы, учителей;</a:t>
            </a:r>
          </a:p>
          <a:p>
            <a:r>
              <a:rPr lang="ru-RU" altLang="ru-RU" sz="2000"/>
              <a:t>нарушения нервной деятельности;</a:t>
            </a:r>
          </a:p>
          <a:p>
            <a:r>
              <a:rPr lang="ru-RU" altLang="ru-RU" sz="2000"/>
              <a:t>гиподинамия и гиперактивность;</a:t>
            </a:r>
          </a:p>
          <a:p>
            <a:r>
              <a:rPr lang="ru-RU" altLang="ru-RU" sz="2000"/>
              <a:t>социум;</a:t>
            </a:r>
          </a:p>
          <a:p>
            <a:r>
              <a:rPr lang="ru-RU" altLang="ru-RU" sz="2000"/>
              <a:t>миграции;</a:t>
            </a:r>
          </a:p>
          <a:p>
            <a:r>
              <a:rPr lang="ru-RU" altLang="ru-RU" sz="2000"/>
              <a:t>социально-экономическая ситуация;</a:t>
            </a:r>
          </a:p>
          <a:p>
            <a:r>
              <a:rPr lang="ru-RU" altLang="ru-RU" sz="2000"/>
              <a:t>пропуски занятий.</a:t>
            </a:r>
          </a:p>
          <a:p>
            <a:endParaRPr lang="ru-RU" altLang="ru-RU" sz="1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Трехуровневый групповой опрос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453897"/>
            <a:ext cx="10972800" cy="477621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Проводится на обобщающих занятиях по определенной теме. Класс разбивается на группы из четырех или пяти учеников, и их работа организуется в три этапа.</a:t>
            </a:r>
            <a:endParaRPr lang="ru-RU" dirty="0">
              <a:effectLst/>
            </a:endParaRPr>
          </a:p>
          <a:p>
            <a:r>
              <a:rPr lang="ru-RU" dirty="0"/>
              <a:t>Сначала школьникам предлагается пройти тест короткого ответа в индивидуальном порядке</a:t>
            </a:r>
          </a:p>
          <a:p>
            <a:r>
              <a:rPr lang="ru-RU" dirty="0"/>
              <a:t>Затем происходит работа в группе</a:t>
            </a:r>
          </a:p>
          <a:p>
            <a:r>
              <a:rPr lang="ru-RU" dirty="0"/>
              <a:t>И, наконец, группа имеет право воспользоваться учебниками, заметками, сделанными в классе, другими ресурсами.</a:t>
            </a:r>
          </a:p>
        </p:txBody>
      </p:sp>
    </p:spTree>
    <p:extLst>
      <p:ext uri="{BB962C8B-B14F-4D97-AF65-F5344CB8AC3E}">
        <p14:creationId xmlns:p14="http://schemas.microsoft.com/office/powerpoint/2010/main" val="3313289305"/>
      </p:ext>
    </p:extLst>
  </p:cSld>
  <p:clrMapOvr>
    <a:masterClrMapping/>
  </p:clrMapOvr>
  <p:transition>
    <p:wipe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481010"/>
          </a:xfrm>
        </p:spPr>
        <p:txBody>
          <a:bodyPr/>
          <a:lstStyle/>
          <a:p>
            <a:r>
              <a:rPr lang="ru-RU" dirty="0"/>
              <a:t>«Лови ошибку», «Верно-неверно», «Цифровой диктант»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Учитель (или подготовленный заранее ученик) произносит 5-7 определений понятий.</a:t>
            </a:r>
          </a:p>
          <a:p>
            <a:r>
              <a:rPr lang="ru-RU" dirty="0"/>
              <a:t>Обучающийся должен слушать внимательно, чтобы определить верное/неверное утверждение.</a:t>
            </a:r>
          </a:p>
          <a:p>
            <a:r>
              <a:rPr lang="ru-RU" dirty="0"/>
              <a:t>В ходе работы заполняется карта самооценки, карта ответов , которая может выглядеть как набор цифр, где 1 – верно, 0 – неверно («Цифровой диктант»: 101101)</a:t>
            </a:r>
          </a:p>
          <a:p>
            <a:r>
              <a:rPr lang="ru-RU" dirty="0"/>
              <a:t>По окончании работы ответы обсуждаются в группе.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648054"/>
      </p:ext>
    </p:extLst>
  </p:cSld>
  <p:clrMapOvr>
    <a:masterClrMapping/>
  </p:clrMapOvr>
  <p:transition>
    <p:wipe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1119104" cy="1237170"/>
          </a:xfrm>
        </p:spPr>
        <p:txBody>
          <a:bodyPr/>
          <a:lstStyle/>
          <a:p>
            <a:r>
              <a:rPr lang="ru-RU" sz="4000" b="1" dirty="0">
                <a:solidFill>
                  <a:prstClr val="black"/>
                </a:solidFill>
              </a:rPr>
              <a:t> «Сигналы рукой», «Светофор»,</a:t>
            </a:r>
            <a:br>
              <a:rPr lang="ru-RU" sz="4000" b="1" dirty="0">
                <a:solidFill>
                  <a:prstClr val="black"/>
                </a:solidFill>
              </a:rPr>
            </a:br>
            <a:r>
              <a:rPr lang="ru-RU" sz="4000" b="1" dirty="0">
                <a:solidFill>
                  <a:prstClr val="black"/>
                </a:solidFill>
              </a:rPr>
              <a:t> «Клейкие заметки» (5-6 классы)</a:t>
            </a:r>
            <a:br>
              <a:rPr lang="ru-RU" sz="3200" b="1" dirty="0">
                <a:solidFill>
                  <a:prstClr val="black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826" y="1645920"/>
            <a:ext cx="11508718" cy="4546505"/>
          </a:xfrm>
        </p:spPr>
        <p:txBody>
          <a:bodyPr/>
          <a:lstStyle/>
          <a:p>
            <a:pPr marL="179388" lvl="0" eaLnBrk="1" fontAlgn="auto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останавливает объяснение и просит учащихся показывать ему сигналы рукой, свидетельствующие о понимании или непонимании материала. Для этого учитель предварительно договаривается с учащимися об этих сигналах:</a:t>
            </a:r>
          </a:p>
          <a:p>
            <a:pPr marL="179388" lvl="0" eaLnBrk="1" fontAlgn="auto" hangingPunct="1">
              <a:lnSpc>
                <a:spcPct val="90000"/>
              </a:lnSpc>
              <a:spcBef>
                <a:spcPct val="0"/>
              </a:spcBef>
              <a:buNone/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lvl="0" eaLnBrk="1" fontAlgn="auto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    Я понимаю __________и могу объяснить (большой палец руки направлен вверх)</a:t>
            </a:r>
          </a:p>
          <a:p>
            <a:pPr marL="179388" lvl="0" eaLnBrk="1" fontAlgn="auto" hangingPunct="1">
              <a:lnSpc>
                <a:spcPct val="90000"/>
              </a:lnSpc>
              <a:spcBef>
                <a:spcPct val="0"/>
              </a:spcBef>
              <a:buNone/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lvl="0" eaLnBrk="1" fontAlgn="auto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    Я все еще не понимаю _________ (большой палец руки направлен в сторону)</a:t>
            </a:r>
          </a:p>
          <a:p>
            <a:pPr marL="179388" lvl="0" eaLnBrk="1" fontAlgn="auto" hangingPunct="1">
              <a:lnSpc>
                <a:spcPct val="90000"/>
              </a:lnSpc>
              <a:spcBef>
                <a:spcPct val="0"/>
              </a:spcBef>
              <a:buNone/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lvl="0" eaLnBrk="1" fontAlgn="auto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     Я не совсем уверен в _______________(помахать рукой)</a:t>
            </a:r>
          </a:p>
          <a:p>
            <a:pPr marL="179388" lvl="0" eaLnBrk="1" fontAlgn="auto" hangingPunct="1">
              <a:lnSpc>
                <a:spcPct val="90000"/>
              </a:lnSpc>
              <a:spcBef>
                <a:spcPct val="0"/>
              </a:spcBef>
              <a:buNone/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lvl="0" eaLnBrk="1" fontAlgn="auto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Посмотрев на сигналы, учитель предлагает некоторым учащимся высказаться:</a:t>
            </a:r>
          </a:p>
          <a:p>
            <a:pPr marL="179388" lvl="0" eaLnBrk="1" fontAlgn="auto" hangingPunct="1">
              <a:lnSpc>
                <a:spcPct val="90000"/>
              </a:lnSpc>
              <a:spcBef>
                <a:spcPct val="0"/>
              </a:spcBef>
              <a:buNone/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lvl="0" eaLnBrk="1" fontAlgn="auto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(1) тем, кто не понял, задает вопрос: «Что именно вам непонятно?»;</a:t>
            </a:r>
          </a:p>
          <a:p>
            <a:pPr marL="179388" lvl="0" eaLnBrk="1" fontAlgn="auto" hangingPunct="1">
              <a:lnSpc>
                <a:spcPct val="90000"/>
              </a:lnSpc>
              <a:spcBef>
                <a:spcPct val="0"/>
              </a:spcBef>
              <a:buNone/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lvl="0" eaLnBrk="1" fontAlgn="auto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(2) слово предоставляется тем, кто не очень уверен в правильности ответа;</a:t>
            </a:r>
          </a:p>
          <a:p>
            <a:pPr marL="179388" lvl="0" eaLnBrk="1" fontAlgn="auto" hangingPunct="1">
              <a:lnSpc>
                <a:spcPct val="90000"/>
              </a:lnSpc>
              <a:spcBef>
                <a:spcPct val="0"/>
              </a:spcBef>
              <a:buNone/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lvl="0" eaLnBrk="1" fontAlgn="auto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(3) слово предоставляется тем, кто все понял.</a:t>
            </a:r>
          </a:p>
          <a:p>
            <a:pPr marL="179388" lvl="0" eaLnBrk="1" fontAlgn="auto" hangingPunct="1">
              <a:lnSpc>
                <a:spcPct val="90000"/>
              </a:lnSpc>
              <a:spcBef>
                <a:spcPct val="0"/>
              </a:spcBef>
              <a:buNone/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lvl="0" eaLnBrk="1" fontAlgn="auto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задает уточняющие вопросы: «Что именно вы поняли?»</a:t>
            </a:r>
          </a:p>
          <a:p>
            <a:pPr marL="179388" lvl="0" eaLnBrk="1" fontAlgn="auto" hangingPunct="1">
              <a:lnSpc>
                <a:spcPct val="90000"/>
              </a:lnSpc>
              <a:spcBef>
                <a:spcPct val="0"/>
              </a:spcBef>
              <a:buNone/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lvl="0" eaLnBrk="1" fontAlgn="auto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Обязательно предлагается выслушать несколько ответов.</a:t>
            </a:r>
          </a:p>
          <a:p>
            <a:pPr marL="179388" lvl="0" eaLnBrk="1" fontAlgn="auto" hangingPunct="1">
              <a:lnSpc>
                <a:spcPct val="90000"/>
              </a:lnSpc>
              <a:spcBef>
                <a:spcPct val="0"/>
              </a:spcBef>
              <a:buNone/>
            </a:pP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lvl="0" eaLnBrk="1" fontAlgn="auto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итогам полученных ответов учитель принимает решение либо о повторном изучении, закреплении темы, либо о продолжении изучения темы. В случае повторного объяснения, закрепления темы учитель должен использовать еще одну проверочную мини-работу. Данный шаг важен для того, чтоб понять, происходят ли изменения в понимании темы у учащихся, испытывающих проблемы, и определить свои шаги по дальнейшей работе.</a:t>
            </a:r>
            <a:endParaRPr lang="ru-RU" sz="1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448" y="2384331"/>
            <a:ext cx="2605561" cy="271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63525"/>
      </p:ext>
    </p:extLst>
  </p:cSld>
  <p:clrMapOvr>
    <a:masterClrMapping/>
  </p:clrMapOvr>
  <p:transition>
    <p:wipe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6360159" cy="1677670"/>
          </a:xfrm>
        </p:spPr>
        <p:txBody>
          <a:bodyPr>
            <a:normAutofit fontScale="90000"/>
          </a:bodyPr>
          <a:lstStyle/>
          <a:p>
            <a:pPr fontAlgn="base">
              <a:spcAft>
                <a:spcPct val="0"/>
              </a:spcAft>
            </a:pPr>
            <a:r>
              <a:rPr lang="ru-RU" altLang="ru-RU" sz="3200" b="0" dirty="0">
                <a:solidFill>
                  <a:prstClr val="black"/>
                </a:solidFill>
              </a:rPr>
              <a:t> </a:t>
            </a:r>
            <a:r>
              <a:rPr lang="ru-RU" altLang="ru-RU" sz="4000" dirty="0">
                <a:solidFill>
                  <a:prstClr val="black"/>
                </a:solidFill>
              </a:rPr>
              <a:t>«Составление тестов»</a:t>
            </a:r>
            <a:br>
              <a:rPr lang="ru-RU" altLang="ru-RU" sz="4000" dirty="0">
                <a:solidFill>
                  <a:prstClr val="black"/>
                </a:solidFill>
              </a:rPr>
            </a:br>
            <a:br>
              <a:rPr lang="ru-RU" altLang="ru-RU" sz="4000" dirty="0">
                <a:solidFill>
                  <a:prstClr val="black"/>
                </a:solidFill>
              </a:rPr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61280" y="1435101"/>
            <a:ext cx="6339840" cy="46910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Вовлечение ученика в индивидуальную творческую работу, которая проявляет не только его знания, подготовленность, но и мотивацию.</a:t>
            </a:r>
          </a:p>
          <a:p>
            <a:pPr marL="0" indent="0">
              <a:buNone/>
            </a:pPr>
            <a:r>
              <a:rPr lang="ru-RU" sz="2400" u="sng" dirty="0"/>
              <a:t> Ученик сможет: </a:t>
            </a:r>
            <a:r>
              <a:rPr lang="ru-RU" sz="2400" dirty="0"/>
              <a:t>Повысить качество выполнения домашнего задания.</a:t>
            </a:r>
          </a:p>
          <a:p>
            <a:pPr marL="0" indent="0">
              <a:buNone/>
            </a:pPr>
            <a:r>
              <a:rPr lang="ru-RU" sz="2400" u="sng" dirty="0"/>
              <a:t>Учитель может: </a:t>
            </a:r>
            <a:r>
              <a:rPr lang="ru-RU" sz="2400" dirty="0"/>
              <a:t>Выявить уровень понимания учащимися материала и разобрать моменты, вызвавшие затруднение, подготовить учащихся к проверочной работе.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09600" y="1121664"/>
            <a:ext cx="4474464" cy="5004500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ru-RU" dirty="0"/>
              <a:t>Найди подлежащее в предложениях:</a:t>
            </a:r>
          </a:p>
          <a:p>
            <a:r>
              <a:rPr lang="ru-RU" dirty="0"/>
              <a:t>Две капли стукнули в стекло.</a:t>
            </a:r>
          </a:p>
          <a:p>
            <a:r>
              <a:rPr lang="ru-RU" dirty="0"/>
              <a:t>А)две капли</a:t>
            </a:r>
          </a:p>
          <a:p>
            <a:r>
              <a:rPr lang="ru-RU" dirty="0"/>
              <a:t>Б) капли</a:t>
            </a:r>
          </a:p>
          <a:p>
            <a:r>
              <a:rPr lang="ru-RU" dirty="0"/>
              <a:t>В) в стекло</a:t>
            </a:r>
          </a:p>
          <a:p>
            <a:r>
              <a:rPr lang="ru-RU" dirty="0"/>
              <a:t>Г) стукнули</a:t>
            </a:r>
          </a:p>
          <a:p>
            <a:endParaRPr lang="ru-RU" dirty="0"/>
          </a:p>
          <a:p>
            <a:pPr marL="342900" indent="-342900">
              <a:buAutoNum type="arabicPeriod" startAt="2"/>
            </a:pPr>
            <a:r>
              <a:rPr lang="ru-RU" dirty="0"/>
              <a:t>Жить – Родине служить.</a:t>
            </a:r>
          </a:p>
          <a:p>
            <a:r>
              <a:rPr lang="ru-RU" dirty="0"/>
              <a:t> А) Родине</a:t>
            </a:r>
          </a:p>
          <a:p>
            <a:r>
              <a:rPr lang="ru-RU" dirty="0"/>
              <a:t> Б) Жить </a:t>
            </a:r>
          </a:p>
          <a:p>
            <a:r>
              <a:rPr lang="ru-RU" dirty="0"/>
              <a:t> В) служить  Родине</a:t>
            </a:r>
          </a:p>
          <a:p>
            <a:r>
              <a:rPr lang="ru-RU" dirty="0"/>
              <a:t> Г) служить</a:t>
            </a:r>
          </a:p>
          <a:p>
            <a:endParaRPr lang="ru-RU" dirty="0"/>
          </a:p>
          <a:p>
            <a:r>
              <a:rPr lang="ru-RU" dirty="0"/>
              <a:t>3.  Наш город украшает сквер.</a:t>
            </a:r>
          </a:p>
          <a:p>
            <a:endParaRPr lang="ru-RU" dirty="0"/>
          </a:p>
          <a:p>
            <a:r>
              <a:rPr lang="ru-RU" dirty="0"/>
              <a:t>А) город</a:t>
            </a:r>
          </a:p>
          <a:p>
            <a:r>
              <a:rPr lang="ru-RU" dirty="0"/>
              <a:t>Б) сквер</a:t>
            </a:r>
          </a:p>
          <a:p>
            <a:r>
              <a:rPr lang="ru-RU" dirty="0"/>
              <a:t>В) украшает</a:t>
            </a:r>
          </a:p>
          <a:p>
            <a:r>
              <a:rPr lang="ru-RU" dirty="0"/>
              <a:t>Г) наш</a:t>
            </a:r>
          </a:p>
          <a:p>
            <a:pPr marL="342900" indent="-342900">
              <a:buAutoNum type="arabicPeriod" startAt="2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2319983"/>
      </p:ext>
    </p:extLst>
  </p:cSld>
  <p:clrMapOvr>
    <a:masterClrMapping/>
  </p:clrMapOvr>
  <p:transition>
    <p:wipe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/>
              <a:t>«Измерение глубины»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09600" y="1192697"/>
            <a:ext cx="10972800" cy="4933468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Данный метод используется для выявления того, насколько ученики правильно выполняют задание. </a:t>
            </a:r>
          </a:p>
          <a:p>
            <a:pPr marL="0" indent="0">
              <a:buNone/>
            </a:pPr>
            <a:r>
              <a:rPr lang="ru-RU" sz="2800" dirty="0"/>
              <a:t>Для этого деятельность учащихся останавливается, и учитель задает вопрос: «Что мы делаем?» Ответив на этот вопрос, учащиеся предоставляют информацию об уровне понимания сути задания или процесса его выполнения. </a:t>
            </a:r>
          </a:p>
          <a:p>
            <a:pPr marL="0" indent="0">
              <a:buNone/>
            </a:pPr>
            <a:r>
              <a:rPr lang="ru-RU" sz="2800" dirty="0"/>
              <a:t>В некоторых случаях (при работе в парах и в группах) учитель просит одну пару или группу учащихся продемонстрировать процесс выполнения задания. Другие пары или группы наблюдают, что от них требуется сделать</a:t>
            </a:r>
          </a:p>
        </p:txBody>
      </p:sp>
    </p:spTree>
    <p:extLst>
      <p:ext uri="{BB962C8B-B14F-4D97-AF65-F5344CB8AC3E}">
        <p14:creationId xmlns:p14="http://schemas.microsoft.com/office/powerpoint/2010/main" val="2789917400"/>
      </p:ext>
    </p:extLst>
  </p:cSld>
  <p:clrMapOvr>
    <a:masterClrMapping/>
  </p:clrMapOvr>
  <p:transition>
    <p:wipe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</a:t>
            </a:r>
            <a:r>
              <a:rPr lang="ru-RU" b="1" dirty="0"/>
              <a:t>Две звезды и желание</a:t>
            </a:r>
            <a:r>
              <a:rPr lang="ru-RU" dirty="0"/>
              <a:t>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Суть приема «Две звезды и желание» заключается в том, что учитель предлагает проверить работы одноклассников. </a:t>
            </a:r>
          </a:p>
          <a:p>
            <a:pPr marL="0" indent="0">
              <a:buNone/>
            </a:pPr>
            <a:r>
              <a:rPr lang="ru-RU" dirty="0"/>
              <a:t>В своих комментариях обучающиеся не оценивают работы, а определяют и указывают на 2 положительных момента – 2 звезды и на 1 момент, который заслуживает доработки – желание. </a:t>
            </a:r>
          </a:p>
        </p:txBody>
      </p:sp>
    </p:spTree>
    <p:extLst>
      <p:ext uri="{BB962C8B-B14F-4D97-AF65-F5344CB8AC3E}">
        <p14:creationId xmlns:p14="http://schemas.microsoft.com/office/powerpoint/2010/main" val="1357284580"/>
      </p:ext>
    </p:extLst>
  </p:cSld>
  <p:clrMapOvr>
    <a:masterClrMapping/>
  </p:clrMapOvr>
  <p:transition>
    <p:wipe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809" y="1936273"/>
            <a:ext cx="5711687" cy="42837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144" y="1643565"/>
            <a:ext cx="6492240" cy="486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14795"/>
      </p:ext>
    </p:extLst>
  </p:cSld>
  <p:clrMapOvr>
    <a:masterClrMapping/>
  </p:clrMapOvr>
  <p:transition>
    <p:wipe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814304" cy="1700466"/>
          </a:xfrm>
        </p:spPr>
        <p:txBody>
          <a:bodyPr/>
          <a:lstStyle/>
          <a:p>
            <a:r>
              <a:rPr lang="ru-RU" b="1" dirty="0">
                <a:solidFill>
                  <a:prstClr val="black"/>
                </a:solidFill>
                <a:latin typeface="Arial" charset="0"/>
                <a:cs typeface="Arial" charset="0"/>
              </a:rPr>
              <a:t>Одноминутное эссе</a:t>
            </a:r>
            <a:br>
              <a:rPr lang="ru-RU" b="1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ru-RU" b="1" dirty="0"/>
              <a:t> Минутные заметки: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743455"/>
            <a:ext cx="11070336" cy="471830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Быстрый письменный ответ на вопросы по содержанию нового материала урока: </a:t>
            </a:r>
          </a:p>
          <a:p>
            <a:r>
              <a:rPr lang="ru-RU" dirty="0"/>
              <a:t>«Что самое главное, что вы узнали?</a:t>
            </a:r>
          </a:p>
          <a:p>
            <a:r>
              <a:rPr lang="ru-RU" dirty="0"/>
              <a:t> Какой важный вопрос остается?»</a:t>
            </a:r>
          </a:p>
          <a:p>
            <a:pPr marL="0" indent="0">
              <a:buNone/>
            </a:pPr>
            <a:r>
              <a:rPr lang="ru-RU" dirty="0"/>
              <a:t> Ответы позволяют преподавателю оценить понимание материала. Также экспресс-опрос может проводиться в начале или в конце урока, когда учащиеся дают краткие ответы на такие вопросы, как: «Какие вопросы у меня есть?», «Что я узнал сегодня?», «Что я нахожу интересным?».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4923115"/>
      </p:ext>
    </p:extLst>
  </p:cSld>
  <p:clrMapOvr>
    <a:masterClrMapping/>
  </p:clrMapOvr>
  <p:transition>
    <p:wipe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1143000"/>
          </a:xfrm>
        </p:spPr>
        <p:txBody>
          <a:bodyPr/>
          <a:lstStyle/>
          <a:p>
            <a:r>
              <a:rPr lang="ru-RU" sz="4000" b="1" dirty="0"/>
              <a:t>«Я начну, а ты продолжи…»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Какие новые знания вы получили? Начните свой ответ со слов:</a:t>
            </a:r>
          </a:p>
          <a:p>
            <a:r>
              <a:rPr lang="ru-RU" dirty="0"/>
              <a:t>Я узнал…</a:t>
            </a:r>
          </a:p>
          <a:p>
            <a:r>
              <a:rPr lang="ru-RU" dirty="0"/>
              <a:t>Я теперь знаю…</a:t>
            </a:r>
          </a:p>
          <a:p>
            <a:r>
              <a:rPr lang="ru-RU" dirty="0"/>
              <a:t>Мне было интересно…</a:t>
            </a:r>
          </a:p>
          <a:p>
            <a:r>
              <a:rPr lang="ru-RU" dirty="0"/>
              <a:t>Я хочу еще узнать…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478" y="3263205"/>
            <a:ext cx="3180522" cy="234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9736"/>
      </p:ext>
    </p:extLst>
  </p:cSld>
  <p:clrMapOvr>
    <a:masterClrMapping/>
  </p:clrMapOvr>
  <p:transition>
    <p:wipe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834"/>
            <a:ext cx="10972800" cy="900803"/>
          </a:xfrm>
        </p:spPr>
        <p:txBody>
          <a:bodyPr/>
          <a:lstStyle/>
          <a:p>
            <a:r>
              <a:rPr lang="ru-RU" b="1" dirty="0"/>
              <a:t>Опросник самодиагностики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400" y="1036321"/>
            <a:ext cx="11176000" cy="50898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sz="3000" dirty="0"/>
              <a:t>Опросники могут быть разнообразными по форме, но, как правило, они состоят из ряда утверждений, которые ученик должен рассмотреть и определить степень своего согласия или несогласия с ними по определённой шкале. </a:t>
            </a:r>
          </a:p>
          <a:p>
            <a:pPr marL="0" indent="0">
              <a:buNone/>
            </a:pPr>
            <a:r>
              <a:rPr lang="ru-RU" sz="3000" dirty="0"/>
              <a:t>При помощи диагностического опросника, происходит не только самодиагностика (самооценка) учащегося, но и повышается самостоятельность и мотивация в освоении учебных умений.</a:t>
            </a:r>
          </a:p>
          <a:p>
            <a:pPr marL="0" indent="0">
              <a:buNone/>
            </a:pPr>
            <a:r>
              <a:rPr lang="ru-RU" sz="3000" dirty="0"/>
              <a:t>  Опросник самодиагностики вводится одновременно для всех учеников класса и дополняется соответствующим списком учебных материалов.</a:t>
            </a:r>
          </a:p>
          <a:p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3463920193"/>
      </p:ext>
    </p:extLst>
  </p:cSld>
  <p:clrMapOvr>
    <a:masterClrMapping/>
  </p:clrMapOvr>
  <p:transition>
    <p:wipe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>
            <a:extLst>
              <a:ext uri="{FF2B5EF4-FFF2-40B4-BE49-F238E27FC236}">
                <a16:creationId xmlns:a16="http://schemas.microsoft.com/office/drawing/2014/main" id="{E8915B7A-9C12-4BA9-A49E-8091E183F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570037"/>
          </a:xfrm>
        </p:spPr>
        <p:txBody>
          <a:bodyPr/>
          <a:lstStyle/>
          <a:p>
            <a:r>
              <a:rPr lang="ru-RU" altLang="ru-RU" sz="3600" dirty="0"/>
              <a:t>Методические приемы и методы в работе с детьми, имеющими особые образовательные потребности. </a:t>
            </a:r>
          </a:p>
        </p:txBody>
      </p:sp>
      <p:sp>
        <p:nvSpPr>
          <p:cNvPr id="6147" name="Объект 2">
            <a:extLst>
              <a:ext uri="{FF2B5EF4-FFF2-40B4-BE49-F238E27FC236}">
                <a16:creationId xmlns:a16="http://schemas.microsoft.com/office/drawing/2014/main" id="{9F58E391-CDCC-4268-ACC3-6E46377B0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205039"/>
            <a:ext cx="8229600" cy="3671887"/>
          </a:xfrm>
        </p:spPr>
        <p:txBody>
          <a:bodyPr/>
          <a:lstStyle/>
          <a:p>
            <a:r>
              <a:rPr lang="ru-RU" altLang="ru-RU"/>
              <a:t>технология интеллект-карт;</a:t>
            </a:r>
          </a:p>
          <a:p>
            <a:r>
              <a:rPr lang="ru-RU" altLang="ru-RU"/>
              <a:t>знаково-символическая наглядность;</a:t>
            </a:r>
          </a:p>
          <a:p>
            <a:r>
              <a:rPr lang="ru-RU" altLang="ru-RU"/>
              <a:t>онлайн-квест;</a:t>
            </a:r>
          </a:p>
          <a:p>
            <a:r>
              <a:rPr lang="ru-RU" altLang="ru-RU"/>
              <a:t>приемы формирующего оценивания;</a:t>
            </a:r>
          </a:p>
          <a:p>
            <a:r>
              <a:rPr lang="ru-RU" altLang="ru-RU"/>
              <a:t>методика смыслового чтения и анализа текстов.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27" b="11354"/>
          <a:stretch/>
        </p:blipFill>
        <p:spPr>
          <a:xfrm>
            <a:off x="1933757" y="1231391"/>
            <a:ext cx="8297398" cy="531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96546"/>
      </p:ext>
    </p:extLst>
  </p:cSld>
  <p:clrMapOvr>
    <a:masterClrMapping/>
  </p:clrMapOvr>
  <p:transition>
    <p:wipe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95473" y="0"/>
            <a:ext cx="8177241" cy="57626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>
                <a:latin typeface="Arial Black" pitchFamily="34" charset="0"/>
              </a:rPr>
              <a:t>Инструменты оценочной деятельности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95473" y="642921"/>
            <a:ext cx="8177241" cy="141752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>
            <a:normAutofit fontScale="25000" lnSpcReduction="20000"/>
          </a:bodyPr>
          <a:lstStyle/>
          <a:p>
            <a:pPr algn="just">
              <a:defRPr/>
            </a:pPr>
            <a:r>
              <a:rPr lang="ru-RU" sz="9200" b="1" dirty="0">
                <a:solidFill>
                  <a:schemeClr val="tx1"/>
                </a:solidFill>
              </a:rPr>
              <a:t>Комментарии </a:t>
            </a:r>
            <a:r>
              <a:rPr lang="ru-RU" sz="9200" dirty="0">
                <a:solidFill>
                  <a:schemeClr val="tx1"/>
                </a:solidFill>
              </a:rPr>
              <a:t>(обратная связь) - это «хорошие слова» или комплименты. Комплимент формирует у школьника уверенность в себе, что помогает ему успешно учиться.  При оценке работы отмечаются не только ошибки и погрешности, но и все удачные места.</a:t>
            </a:r>
          </a:p>
          <a:p>
            <a:pPr algn="just">
              <a:defRPr/>
            </a:pPr>
            <a:endParaRPr lang="ru-RU" sz="9200" dirty="0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Char char="Ø"/>
              <a:defRPr/>
            </a:pPr>
            <a:endParaRPr lang="ru-RU" sz="2400" dirty="0">
              <a:solidFill>
                <a:schemeClr val="tx1"/>
              </a:solidFill>
            </a:endParaRPr>
          </a:p>
          <a:p>
            <a:pPr algn="r" eaLnBrk="1" fontAlgn="auto" hangingPunct="1">
              <a:spcAft>
                <a:spcPts val="0"/>
              </a:spcAft>
              <a:defRPr/>
            </a:pP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683026" y="1971272"/>
            <a:ext cx="441297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НЕДОПУСТИМЫЕ ВЫСКАЗЫВАНИЯ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Сколько раз можно повторять!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 уже сто раз сказала…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Если ты будешь продолжать в том же духе, то...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 что, забыли, что скоро конец четверти…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Что с тебя возьмешь…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Смотри лучше, как отвечает Иванов.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Тебе что, нечего делать?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Мое терпение лопнуло!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62190" y="2053026"/>
            <a:ext cx="43467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ХВАЛИТЕ УЧЕНИКА!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 не видела ничего подобного!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Ещё лучше, чем прежде.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Это как раз то, что нужно.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каждым днём у тебя получается лучше.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Прекрасно! Молодец! Умница! Хорошо!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Удивительно! Остроумно!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Несравненно! Очень точно!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Ты увлек всех. Ты помог другому!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Выдающаяся работа!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Ты хорошо постарался!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Великолепное открытие!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 знала, что ты сможешь это сделать.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Ты добился большого успеха! И Т.Д.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01848"/>
      </p:ext>
    </p:extLst>
  </p:cSld>
  <p:clrMapOvr>
    <a:masterClrMapping/>
  </p:clrMapOvr>
  <p:transition>
    <p:wipe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69" y="506351"/>
            <a:ext cx="10991809" cy="5619813"/>
          </a:xfrm>
        </p:spPr>
      </p:pic>
    </p:spTree>
    <p:extLst>
      <p:ext uri="{BB962C8B-B14F-4D97-AF65-F5344CB8AC3E}">
        <p14:creationId xmlns:p14="http://schemas.microsoft.com/office/powerpoint/2010/main" val="2845561285"/>
      </p:ext>
    </p:extLst>
  </p:cSld>
  <p:clrMapOvr>
    <a:masterClrMapping/>
  </p:clrMapOvr>
  <p:transition>
    <p:wipe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927652"/>
            <a:ext cx="10972800" cy="5198512"/>
          </a:xfrm>
        </p:spPr>
        <p:txBody>
          <a:bodyPr/>
          <a:lstStyle/>
          <a:p>
            <a:pPr marL="0" indent="0">
              <a:buNone/>
            </a:pPr>
            <a:r>
              <a:rPr lang="ru-RU" sz="3600" b="1" i="1" dirty="0"/>
              <a:t>Я иду на урок не для того, чтобы контролировать или показывать детям, чего они не умеют, а чтобы помочь им быть успешными, продвинуться в </a:t>
            </a:r>
            <a:r>
              <a:rPr lang="ru-RU" sz="3600" b="1" i="1"/>
              <a:t>обучении , </a:t>
            </a:r>
            <a:r>
              <a:rPr lang="ru-RU" sz="3600" b="1" i="1" dirty="0"/>
              <a:t>не повторяя ошибок.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418" y="3526908"/>
            <a:ext cx="3578087" cy="252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86993"/>
      </p:ext>
    </p:extLst>
  </p:cSld>
  <p:clrMapOvr>
    <a:masterClrMapping/>
  </p:clrMapOvr>
  <p:transition>
    <p:wipe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122873" y="-433723"/>
            <a:ext cx="8966579" cy="39851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Сопоставительный анализ </a:t>
            </a:r>
            <a:b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художественного текста, как инструмент изучения иностранного языка</a:t>
            </a:r>
            <a:endParaRPr lang="ru-RU" sz="6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385450-DC2A-42E4-A428-06ECEF06E728}"/>
              </a:ext>
            </a:extLst>
          </p:cNvPr>
          <p:cNvSpPr txBox="1"/>
          <p:nvPr/>
        </p:nvSpPr>
        <p:spPr>
          <a:xfrm>
            <a:off x="3783435" y="4001549"/>
            <a:ext cx="71306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Фирсанова Анна Сергеевна, учитель иностранного языка</a:t>
            </a:r>
          </a:p>
        </p:txBody>
      </p:sp>
    </p:spTree>
    <p:extLst>
      <p:ext uri="{BB962C8B-B14F-4D97-AF65-F5344CB8AC3E}">
        <p14:creationId xmlns:p14="http://schemas.microsoft.com/office/powerpoint/2010/main" val="34374097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58698"/>
            <a:ext cx="10408736" cy="90432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altLang="ru-RU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2800" b="1" i="1" u="sng" dirty="0"/>
              <a:t>Просмотрите слова и попробуйте догадаться, какое стихотворение здесь спряталось?</a:t>
            </a:r>
          </a:p>
        </p:txBody>
      </p:sp>
      <p:grpSp>
        <p:nvGrpSpPr>
          <p:cNvPr id="4099" name="Group 27"/>
          <p:cNvGrpSpPr>
            <a:grpSpLocks/>
          </p:cNvGrpSpPr>
          <p:nvPr/>
        </p:nvGrpSpPr>
        <p:grpSpPr bwMode="auto">
          <a:xfrm>
            <a:off x="465141" y="1200151"/>
            <a:ext cx="10716665" cy="5180106"/>
            <a:chOff x="-468" y="656"/>
            <a:chExt cx="5990" cy="2752"/>
          </a:xfrm>
        </p:grpSpPr>
        <p:sp>
          <p:nvSpPr>
            <p:cNvPr id="4104" name="Text Box 7"/>
            <p:cNvSpPr txBox="1">
              <a:spLocks noChangeArrowheads="1"/>
            </p:cNvSpPr>
            <p:nvPr/>
          </p:nvSpPr>
          <p:spPr bwMode="auto">
            <a:xfrm rot="20392817">
              <a:off x="744" y="1504"/>
              <a:ext cx="1555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05" name="Text Box 8"/>
            <p:cNvSpPr txBox="1">
              <a:spLocks noChangeArrowheads="1"/>
            </p:cNvSpPr>
            <p:nvPr/>
          </p:nvSpPr>
          <p:spPr bwMode="auto">
            <a:xfrm rot="475245">
              <a:off x="2284" y="3138"/>
              <a:ext cx="3221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Als  Stern des Nordens mir erschein</a:t>
              </a:r>
              <a:endPara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06" name="Text Box 9"/>
            <p:cNvSpPr txBox="1">
              <a:spLocks noChangeArrowheads="1"/>
            </p:cNvSpPr>
            <p:nvPr/>
          </p:nvSpPr>
          <p:spPr bwMode="auto">
            <a:xfrm>
              <a:off x="29" y="2163"/>
              <a:ext cx="2667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Ein schöner Tag</a:t>
              </a:r>
              <a:r>
                <a:rPr kumimoji="0" lang="ru-RU" alt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de-DE" alt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Frost  Sonne</a:t>
              </a:r>
              <a:endPara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07" name="Text Box 10"/>
            <p:cNvSpPr txBox="1">
              <a:spLocks noChangeArrowheads="1"/>
            </p:cNvSpPr>
            <p:nvPr/>
          </p:nvSpPr>
          <p:spPr bwMode="auto">
            <a:xfrm rot="1332228">
              <a:off x="3312" y="1218"/>
              <a:ext cx="220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open your eyes closed</a:t>
              </a:r>
              <a:endPara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08" name="Text Box 11"/>
            <p:cNvSpPr txBox="1">
              <a:spLocks noChangeArrowheads="1"/>
            </p:cNvSpPr>
            <p:nvPr/>
          </p:nvSpPr>
          <p:spPr bwMode="auto">
            <a:xfrm rot="21301697">
              <a:off x="-468" y="2542"/>
              <a:ext cx="2396" cy="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Yourself a northern star, </a:t>
              </a:r>
              <a:endPara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 blazing </a:t>
              </a:r>
              <a:endPara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09" name="Text Box 12"/>
            <p:cNvSpPr txBox="1">
              <a:spLocks noChangeArrowheads="1"/>
            </p:cNvSpPr>
            <p:nvPr/>
          </p:nvSpPr>
          <p:spPr bwMode="auto">
            <a:xfrm>
              <a:off x="1699" y="873"/>
              <a:ext cx="1507" cy="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Ещё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ты дремлешь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друг прелестный </a:t>
              </a:r>
            </a:p>
          </p:txBody>
        </p:sp>
        <p:sp>
          <p:nvSpPr>
            <p:cNvPr id="4110" name="Text Box 13"/>
            <p:cNvSpPr txBox="1">
              <a:spLocks noChangeArrowheads="1"/>
            </p:cNvSpPr>
            <p:nvPr/>
          </p:nvSpPr>
          <p:spPr bwMode="auto">
            <a:xfrm rot="731656">
              <a:off x="3931" y="1702"/>
              <a:ext cx="1566" cy="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Мороз солнце;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день чудесный</a:t>
              </a:r>
            </a:p>
          </p:txBody>
        </p:sp>
        <p:sp>
          <p:nvSpPr>
            <p:cNvPr id="4111" name="Text Box 14"/>
            <p:cNvSpPr txBox="1">
              <a:spLocks noChangeArrowheads="1"/>
            </p:cNvSpPr>
            <p:nvPr/>
          </p:nvSpPr>
          <p:spPr bwMode="auto">
            <a:xfrm rot="952468">
              <a:off x="4563" y="1041"/>
              <a:ext cx="728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Awake</a:t>
              </a:r>
              <a:endPara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12" name="Text Box 15"/>
            <p:cNvSpPr txBox="1">
              <a:spLocks noChangeArrowheads="1"/>
            </p:cNvSpPr>
            <p:nvPr/>
          </p:nvSpPr>
          <p:spPr bwMode="auto">
            <a:xfrm rot="178073">
              <a:off x="1069" y="1516"/>
              <a:ext cx="1492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schlummerst du</a:t>
              </a:r>
              <a:endPara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13" name="Text Box 16"/>
            <p:cNvSpPr txBox="1">
              <a:spLocks noChangeArrowheads="1"/>
            </p:cNvSpPr>
            <p:nvPr/>
          </p:nvSpPr>
          <p:spPr bwMode="auto">
            <a:xfrm rot="497505">
              <a:off x="1952" y="2701"/>
              <a:ext cx="2760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Навстречу северной Авроры,</a:t>
              </a:r>
            </a:p>
          </p:txBody>
        </p:sp>
        <p:sp>
          <p:nvSpPr>
            <p:cNvPr id="4114" name="Text Box 17"/>
            <p:cNvSpPr txBox="1">
              <a:spLocks noChangeArrowheads="1"/>
            </p:cNvSpPr>
            <p:nvPr/>
          </p:nvSpPr>
          <p:spPr bwMode="auto">
            <a:xfrm rot="-1264363">
              <a:off x="3906" y="656"/>
              <a:ext cx="161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Herrlich Freundh </a:t>
              </a:r>
              <a:endPara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15" name="Text Box 18"/>
            <p:cNvSpPr txBox="1">
              <a:spLocks noChangeArrowheads="1"/>
            </p:cNvSpPr>
            <p:nvPr/>
          </p:nvSpPr>
          <p:spPr bwMode="auto">
            <a:xfrm rot="475245">
              <a:off x="-127" y="990"/>
              <a:ext cx="1699" cy="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Звездою севера явись</a:t>
              </a:r>
              <a:endPara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Yet</a:t>
              </a:r>
              <a:r>
                <a:rPr kumimoji="0" lang="en-US" alt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</a:t>
              </a:r>
              <a:r>
                <a:rPr kumimoji="0" lang="en-US" altLang="ru-RU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Noch</a:t>
              </a:r>
              <a:r>
                <a:rPr kumimoji="0" lang="ru-RU" alt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you're dozing</a:t>
              </a:r>
              <a:endPara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ru-RU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frost</a:t>
              </a:r>
              <a:r>
                <a:rPr kumimoji="0" lang="de-DE" alt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	</a:t>
              </a:r>
              <a:endPara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16" name="Text Box 19"/>
            <p:cNvSpPr txBox="1">
              <a:spLocks noChangeArrowheads="1"/>
            </p:cNvSpPr>
            <p:nvPr/>
          </p:nvSpPr>
          <p:spPr bwMode="auto">
            <a:xfrm>
              <a:off x="-218" y="1848"/>
              <a:ext cx="2898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Открой сомкнутой негой взоры</a:t>
              </a:r>
            </a:p>
          </p:txBody>
        </p:sp>
        <p:sp>
          <p:nvSpPr>
            <p:cNvPr id="4117" name="Text Box 20"/>
            <p:cNvSpPr txBox="1">
              <a:spLocks noChangeArrowheads="1"/>
            </p:cNvSpPr>
            <p:nvPr/>
          </p:nvSpPr>
          <p:spPr bwMode="auto">
            <a:xfrm rot="841009">
              <a:off x="3801" y="2337"/>
              <a:ext cx="1654" cy="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Erwache </a:t>
              </a:r>
              <a:endPara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Mach’s Auge auf, </a:t>
              </a:r>
              <a:endParaRPr kumimoji="0" lang="ru-RU" alt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18" name="Text Box 22"/>
            <p:cNvSpPr txBox="1">
              <a:spLocks noChangeArrowheads="1"/>
            </p:cNvSpPr>
            <p:nvPr/>
          </p:nvSpPr>
          <p:spPr bwMode="auto">
            <a:xfrm rot="20764988">
              <a:off x="2553" y="1955"/>
              <a:ext cx="11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19" name="Text Box 23"/>
            <p:cNvSpPr txBox="1">
              <a:spLocks noChangeArrowheads="1"/>
            </p:cNvSpPr>
            <p:nvPr/>
          </p:nvSpPr>
          <p:spPr bwMode="auto">
            <a:xfrm rot="20736384">
              <a:off x="2488" y="3149"/>
              <a:ext cx="11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20" name="Text Box 24"/>
            <p:cNvSpPr txBox="1">
              <a:spLocks noChangeArrowheads="1"/>
            </p:cNvSpPr>
            <p:nvPr/>
          </p:nvSpPr>
          <p:spPr bwMode="auto">
            <a:xfrm rot="19529488">
              <a:off x="499" y="2002"/>
              <a:ext cx="11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21" name="Text Box 25"/>
            <p:cNvSpPr txBox="1">
              <a:spLocks noChangeArrowheads="1"/>
            </p:cNvSpPr>
            <p:nvPr/>
          </p:nvSpPr>
          <p:spPr bwMode="auto">
            <a:xfrm>
              <a:off x="2749" y="666"/>
              <a:ext cx="1322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Lovely friend</a:t>
              </a:r>
              <a:endPara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22" name="Text Box 26"/>
            <p:cNvSpPr txBox="1">
              <a:spLocks noChangeArrowheads="1"/>
            </p:cNvSpPr>
            <p:nvPr/>
          </p:nvSpPr>
          <p:spPr bwMode="auto">
            <a:xfrm rot="713319">
              <a:off x="1772" y="2759"/>
              <a:ext cx="116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100" name="Прямоугольник 1"/>
          <p:cNvSpPr>
            <a:spLocks noChangeArrowheads="1"/>
          </p:cNvSpPr>
          <p:nvPr/>
        </p:nvSpPr>
        <p:spPr bwMode="auto">
          <a:xfrm>
            <a:off x="1779589" y="1296989"/>
            <a:ext cx="3540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Aurora, northern beauty, meet.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1" name="Прямоугольник 1"/>
          <p:cNvSpPr>
            <a:spLocks noChangeArrowheads="1"/>
          </p:cNvSpPr>
          <p:nvPr/>
        </p:nvSpPr>
        <p:spPr bwMode="auto">
          <a:xfrm>
            <a:off x="6696075" y="2779713"/>
            <a:ext cx="1460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sunshine… 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Lovely day!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2" name="Прямоугольник 2"/>
          <p:cNvSpPr>
            <a:spLocks noChangeArrowheads="1"/>
          </p:cNvSpPr>
          <p:nvPr/>
        </p:nvSpPr>
        <p:spPr bwMode="auto">
          <a:xfrm>
            <a:off x="1600393" y="6140669"/>
            <a:ext cx="336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Zur nordischen Aurora stoßend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3" name="Прямоугольник 3"/>
          <p:cNvSpPr>
            <a:spLocks noChangeArrowheads="1"/>
          </p:cNvSpPr>
          <p:nvPr/>
        </p:nvSpPr>
        <p:spPr bwMode="auto">
          <a:xfrm>
            <a:off x="6140083" y="4003900"/>
            <a:ext cx="12827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проснись</a:t>
            </a:r>
          </a:p>
        </p:txBody>
      </p:sp>
    </p:spTree>
    <p:extLst>
      <p:ext uri="{BB962C8B-B14F-4D97-AF65-F5344CB8AC3E}">
        <p14:creationId xmlns:p14="http://schemas.microsoft.com/office/powerpoint/2010/main" val="846379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979396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ru-RU" sz="3200" b="1" i="1" u="sng" dirty="0"/>
              <a:t>2. </a:t>
            </a:r>
            <a:r>
              <a:rPr lang="ru-RU" altLang="ru-RU" sz="3200" b="1" i="1" u="sng" dirty="0"/>
              <a:t>Попробуйте распределить все слова по трем колонкам, в зависимости от языка:</a:t>
            </a:r>
          </a:p>
        </p:txBody>
      </p:sp>
      <p:graphicFrame>
        <p:nvGraphicFramePr>
          <p:cNvPr id="7196" name="Group 28"/>
          <p:cNvGraphicFramePr>
            <a:graphicFrameLocks noGrp="1"/>
          </p:cNvGraphicFramePr>
          <p:nvPr>
            <p:ph type="tbl" idx="1"/>
          </p:nvPr>
        </p:nvGraphicFramePr>
        <p:xfrm>
          <a:off x="796833" y="1417546"/>
          <a:ext cx="10567853" cy="1028034"/>
        </p:xfrm>
        <a:graphic>
          <a:graphicData uri="http://schemas.openxmlformats.org/drawingml/2006/table">
            <a:tbl>
              <a:tblPr/>
              <a:tblGrid>
                <a:gridCol w="3313314">
                  <a:extLst>
                    <a:ext uri="{9D8B030D-6E8A-4147-A177-3AD203B41FA5}">
                      <a16:colId xmlns:a16="http://schemas.microsoft.com/office/drawing/2014/main" val="3920358262"/>
                    </a:ext>
                  </a:extLst>
                </a:gridCol>
                <a:gridCol w="3731921">
                  <a:extLst>
                    <a:ext uri="{9D8B030D-6E8A-4147-A177-3AD203B41FA5}">
                      <a16:colId xmlns:a16="http://schemas.microsoft.com/office/drawing/2014/main" val="2587822439"/>
                    </a:ext>
                  </a:extLst>
                </a:gridCol>
                <a:gridCol w="3522618">
                  <a:extLst>
                    <a:ext uri="{9D8B030D-6E8A-4147-A177-3AD203B41FA5}">
                      <a16:colId xmlns:a16="http://schemas.microsoft.com/office/drawing/2014/main" val="184210360"/>
                    </a:ext>
                  </a:extLst>
                </a:gridCol>
              </a:tblGrid>
              <a:tr h="31068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Русский язык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Английский язык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Немецкий язык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944731"/>
                  </a:ext>
                </a:extLst>
              </a:tr>
              <a:tr h="5708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1904860"/>
                  </a:ext>
                </a:extLst>
              </a:tr>
            </a:tbl>
          </a:graphicData>
        </a:graphic>
      </p:graphicFrame>
      <p:sp>
        <p:nvSpPr>
          <p:cNvPr id="5137" name="Text Box 26"/>
          <p:cNvSpPr txBox="1">
            <a:spLocks noChangeArrowheads="1"/>
          </p:cNvSpPr>
          <p:nvPr/>
        </p:nvSpPr>
        <p:spPr bwMode="auto">
          <a:xfrm>
            <a:off x="2063751" y="3448051"/>
            <a:ext cx="3794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38" name="Text Box 27"/>
          <p:cNvSpPr txBox="1">
            <a:spLocks noChangeArrowheads="1"/>
          </p:cNvSpPr>
          <p:nvPr/>
        </p:nvSpPr>
        <p:spPr bwMode="auto">
          <a:xfrm>
            <a:off x="705394" y="2609092"/>
            <a:ext cx="10659292" cy="379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-Что вам помогло выполнить данное упражнение? (шрифт, форма слов..)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Подчеркните красным карандашом слово, похожее по форме и по значению во всех трех языках.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Подчеркните синим карандашом слова в английском и немецком языках, похожие по форме.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Подчеркните зеленым карандашом слово, ничем не похожее в этих трех языках.</a:t>
            </a:r>
          </a:p>
        </p:txBody>
      </p:sp>
    </p:spTree>
    <p:extLst>
      <p:ext uri="{BB962C8B-B14F-4D97-AF65-F5344CB8AC3E}">
        <p14:creationId xmlns:p14="http://schemas.microsoft.com/office/powerpoint/2010/main" val="29333064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dirty="0"/>
              <a:t>3.Прочтите это стихотворение на русском языке</a:t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8011" y="1417638"/>
            <a:ext cx="83732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Мороз и солнце; день чудесный!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Ещё ты дремлешь,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друг прелестный –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Пора, красавица, проснись: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Открой сомкнутой негой взоры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Навстречу северной Авроры,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Звездою севера явись.</a:t>
            </a:r>
          </a:p>
        </p:txBody>
      </p:sp>
    </p:spTree>
    <p:extLst>
      <p:ext uri="{BB962C8B-B14F-4D97-AF65-F5344CB8AC3E}">
        <p14:creationId xmlns:p14="http://schemas.microsoft.com/office/powerpoint/2010/main" val="2635030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6754" y="169818"/>
            <a:ext cx="9914708" cy="9937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800" b="1" i="1" u="sng" dirty="0"/>
              <a:t>4. Переведите это стихотворение на немецкий или английский язык. Прочтите нам свое произведение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1668" y="1163593"/>
          <a:ext cx="10847886" cy="5657088"/>
        </p:xfrm>
        <a:graphic>
          <a:graphicData uri="http://schemas.openxmlformats.org/drawingml/2006/table">
            <a:tbl>
              <a:tblPr firstRow="1" firstCol="1" bandRow="1"/>
              <a:tblGrid>
                <a:gridCol w="3221273">
                  <a:extLst>
                    <a:ext uri="{9D8B030D-6E8A-4147-A177-3AD203B41FA5}">
                      <a16:colId xmlns:a16="http://schemas.microsoft.com/office/drawing/2014/main" val="59944697"/>
                    </a:ext>
                  </a:extLst>
                </a:gridCol>
                <a:gridCol w="3815891">
                  <a:extLst>
                    <a:ext uri="{9D8B030D-6E8A-4147-A177-3AD203B41FA5}">
                      <a16:colId xmlns:a16="http://schemas.microsoft.com/office/drawing/2014/main" val="4136303650"/>
                    </a:ext>
                  </a:extLst>
                </a:gridCol>
                <a:gridCol w="3810722">
                  <a:extLst>
                    <a:ext uri="{9D8B030D-6E8A-4147-A177-3AD203B41FA5}">
                      <a16:colId xmlns:a16="http://schemas.microsoft.com/office/drawing/2014/main" val="3457001920"/>
                    </a:ext>
                  </a:extLst>
                </a:gridCol>
              </a:tblGrid>
              <a:tr h="2313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Русский язык</a:t>
                      </a:r>
                    </a:p>
                  </a:txBody>
                  <a:tcPr marL="66041" marR="660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</a:p>
                  </a:txBody>
                  <a:tcPr marL="66041" marR="660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Немецкий язык</a:t>
                      </a:r>
                    </a:p>
                  </a:txBody>
                  <a:tcPr marL="66041" marR="660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4900452"/>
                  </a:ext>
                </a:extLst>
              </a:tr>
              <a:tr h="29567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Мороз </a:t>
                      </a:r>
                      <a:r>
                        <a:rPr lang="ru-RU" sz="24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солнце</a:t>
                      </a:r>
                      <a:r>
                        <a:rPr lang="ru-RU" sz="24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день чудесный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Ещё ты дремлешь,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друг прелестный –пора красавица,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Проснись,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Открой сомкнутой негой взоры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Навстречу северной Авроры,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Звездою севера явись.</a:t>
                      </a:r>
                    </a:p>
                  </a:txBody>
                  <a:tcPr marL="66041" marR="660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Lovely day!</a:t>
                      </a:r>
                      <a:r>
                        <a:rPr lang="ru-RU" sz="24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sunshine… frost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Yet</a:t>
                      </a: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you're dozing</a:t>
                      </a:r>
                      <a:r>
                        <a:rPr lang="ru-RU" sz="24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Lovely friend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Awake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open your eyes closed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Aurora, northern beauty, meet.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Yourself a northern star, the blazing 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41" marR="660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Sonne</a:t>
                      </a: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Frost</a:t>
                      </a:r>
                      <a:r>
                        <a:rPr lang="ru-RU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Ein schöner Tag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Noch</a:t>
                      </a:r>
                      <a:r>
                        <a:rPr lang="ru-RU" sz="24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schlummerst du, </a:t>
                      </a:r>
                      <a:r>
                        <a:rPr lang="ru-RU" sz="2400" b="1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de-DE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herrlich Freund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Erwache 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Mach’s Auge auf, 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Zur nordischen Aurora stoßend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de-DE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Als  Stern des Nordens mir erschein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041" marR="6604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2258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77460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5131"/>
            <a:ext cx="10515600" cy="1802675"/>
          </a:xfrm>
        </p:spPr>
        <p:txBody>
          <a:bodyPr>
            <a:noAutofit/>
          </a:bodyPr>
          <a:lstStyle/>
          <a:p>
            <a:pPr algn="ctr"/>
            <a:r>
              <a:rPr lang="ru-RU" sz="40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Browallia New" panose="020B0604020202020204" pitchFamily="34" charset="-34"/>
              </a:rPr>
              <a:t>КОНТРАСТИВНАЯ ЛИНГВИСТИКА </a:t>
            </a:r>
            <a:br>
              <a:rPr lang="ru-RU" sz="40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Browallia New" panose="020B0604020202020204" pitchFamily="34" charset="-34"/>
              </a:rPr>
            </a:br>
            <a:r>
              <a:rPr lang="ru-RU" sz="4000" b="1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Browallia New" panose="020B0604020202020204" pitchFamily="34" charset="-34"/>
              </a:rPr>
              <a:t>конфронтативная</a:t>
            </a:r>
            <a:r>
              <a:rPr lang="ru-RU" sz="40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Browallia New" panose="020B0604020202020204" pitchFamily="34" charset="-34"/>
              </a:rPr>
              <a:t> лингвистика, сопоставительная лингвистика </a:t>
            </a:r>
            <a:endParaRPr lang="ru-RU" sz="4000" b="1" dirty="0">
              <a:cs typeface="Browallia New" panose="020B0604020202020204" pitchFamily="34" charset="-34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931" y="2037806"/>
            <a:ext cx="10515600" cy="46503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/>
              <a:t>Цель - сопоставить, изучение двух, реже нескольких языков для выявления их сходств и различий на всех уровнях языковой структуры.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2400" dirty="0"/>
              <a:t>родной язык берется как исходная модель — «язык-эталон» (</a:t>
            </a:r>
            <a:r>
              <a:rPr lang="ru-RU" sz="2400" dirty="0" err="1"/>
              <a:t>source</a:t>
            </a:r>
            <a:r>
              <a:rPr lang="ru-RU" sz="2400" dirty="0"/>
              <a:t> </a:t>
            </a:r>
            <a:r>
              <a:rPr lang="ru-RU" sz="2400" dirty="0" err="1"/>
              <a:t>language</a:t>
            </a:r>
            <a:r>
              <a:rPr lang="ru-RU" sz="2400" dirty="0"/>
              <a:t>), с которой по линии сходства и различий сравнивается изучаемый иностранный язык (</a:t>
            </a:r>
            <a:r>
              <a:rPr lang="ru-RU" sz="2400" dirty="0" err="1"/>
              <a:t>target</a:t>
            </a:r>
            <a:r>
              <a:rPr lang="ru-RU" sz="2400" dirty="0"/>
              <a:t> </a:t>
            </a:r>
            <a:r>
              <a:rPr lang="ru-RU" sz="2400" dirty="0" err="1"/>
              <a:t>language</a:t>
            </a:r>
            <a:r>
              <a:rPr lang="ru-RU" sz="2400" dirty="0"/>
              <a:t>)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2129246" y="2965269"/>
            <a:ext cx="7197634" cy="23905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466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48FBEA-5E4F-44C7-B269-B89333ED2D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568" y="404665"/>
            <a:ext cx="7774632" cy="252028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9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Технология интеллект-карт как средство повышения качества образования </a:t>
            </a:r>
            <a:b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219" name="Подзаголовок 3">
            <a:extLst>
              <a:ext uri="{FF2B5EF4-FFF2-40B4-BE49-F238E27FC236}">
                <a16:creationId xmlns:a16="http://schemas.microsoft.com/office/drawing/2014/main" id="{A691DE1F-A2B8-4013-B9C5-E69B7446D1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3" y="2852937"/>
            <a:ext cx="8278813" cy="1546225"/>
          </a:xfrm>
        </p:spPr>
        <p:txBody>
          <a:bodyPr/>
          <a:lstStyle/>
          <a:p>
            <a:pPr marR="0" eaLnBrk="1" hangingPunct="1">
              <a:defRPr/>
            </a:pPr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Жернова Людмила Александровна, </a:t>
            </a:r>
          </a:p>
          <a:p>
            <a:pPr marR="0" eaLnBrk="1" hangingPunct="1">
              <a:defRPr/>
            </a:pPr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русского языка  и </a:t>
            </a:r>
          </a:p>
          <a:p>
            <a:pPr marR="0" eaLnBrk="1" hangingPunct="1">
              <a:defRPr/>
            </a:pPr>
            <a:r>
              <a:rPr lang="ru-RU" sz="24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литературы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03755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КОНТРАСТИВНЫХ УПРАЖНЕНИЙ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00446" y="2160588"/>
          <a:ext cx="10241280" cy="4514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72571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83" y="143057"/>
            <a:ext cx="10515600" cy="101953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</a:t>
            </a:r>
            <a:r>
              <a:rPr lang="ru-RU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контрастивных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упражнений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61258" y="1058092"/>
            <a:ext cx="4950822" cy="21031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/>
              <a:t>аналитико-рецептивные упражнения </a:t>
            </a:r>
          </a:p>
          <a:p>
            <a:pPr marL="0" indent="0">
              <a:buNone/>
            </a:pPr>
            <a:r>
              <a:rPr lang="ru-RU" sz="2400" dirty="0"/>
              <a:t>(предполагают интуитивные подходы к выполнению упражнений, догадку),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08914" y="1058092"/>
            <a:ext cx="5181600" cy="5185953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2400" b="1" dirty="0" err="1">
                <a:solidFill>
                  <a:prstClr val="black"/>
                </a:solidFill>
              </a:rPr>
              <a:t>контрастивные</a:t>
            </a:r>
            <a:r>
              <a:rPr lang="ru-RU" sz="2400" b="1" dirty="0">
                <a:solidFill>
                  <a:prstClr val="black"/>
                </a:solidFill>
              </a:rPr>
              <a:t> упражнения на уровне слова </a:t>
            </a:r>
          </a:p>
          <a:p>
            <a:pPr marL="0" lvl="0" indent="0">
              <a:buNone/>
            </a:pPr>
            <a:r>
              <a:rPr lang="ru-RU" sz="2400" dirty="0">
                <a:solidFill>
                  <a:prstClr val="black"/>
                </a:solidFill>
              </a:rPr>
              <a:t>(изучаем новые слова по теме, опираясь на их знание в других языках, ищем взаимосвязь)</a:t>
            </a:r>
          </a:p>
          <a:p>
            <a:pPr marL="0" lvl="0" indent="0" algn="ctr">
              <a:buNone/>
            </a:pPr>
            <a:endParaRPr lang="ru-RU" sz="2400" dirty="0">
              <a:solidFill>
                <a:prstClr val="black"/>
              </a:solidFill>
            </a:endParaRPr>
          </a:p>
          <a:p>
            <a:pPr marL="0" lvl="0" indent="0" algn="ctr">
              <a:buNone/>
            </a:pP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контрастивные</a:t>
            </a:r>
            <a:r>
              <a:rPr lang="ru-RU" sz="2400" b="1" dirty="0">
                <a:solidFill>
                  <a:prstClr val="black"/>
                </a:solidFill>
              </a:rPr>
              <a:t> упражнения на уровне предложений</a:t>
            </a:r>
          </a:p>
          <a:p>
            <a:pPr marL="0" lvl="0" indent="0">
              <a:buNone/>
            </a:pP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prstClr val="black"/>
                </a:solidFill>
              </a:rPr>
              <a:t>(прослеживается параллель каких-то грамматических конструкций).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8" y="3376202"/>
            <a:ext cx="5747656" cy="328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776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37" y="127197"/>
            <a:ext cx="3970631" cy="33055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669" y="408865"/>
            <a:ext cx="3782107" cy="27422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723" y="3766035"/>
            <a:ext cx="4376195" cy="31974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1246" y="3218279"/>
            <a:ext cx="3592422" cy="232938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04704" y="3500410"/>
            <a:ext cx="416562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Сосна стоит одиноко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На севере на голой вершине.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Она  дремлет; белым покрывалом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Окутывают ее  лед и снег.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Она  мечтает о пальме,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Которая в далекой восточной стране 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Одиноко и молча грустит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На раскаленной скале.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093118" y="127197"/>
            <a:ext cx="3896583" cy="3995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 schöner Tag dank Frost und Sonne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Noch schlummerst du, grazile Wonne -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Erwache nun, mein Sonnenschein: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Mach’s Auge auf, das Glück geschlossen,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Zur nordischen Aurora stoßend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  Stern des Nordens mir erschein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6481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01461" y="26125"/>
            <a:ext cx="7536643" cy="1149529"/>
          </a:xfrm>
        </p:spPr>
        <p:txBody>
          <a:bodyPr>
            <a:normAutofit/>
          </a:bodyPr>
          <a:lstStyle/>
          <a:p>
            <a:pPr algn="ctr"/>
            <a:r>
              <a:rPr lang="de-DE" sz="6000" dirty="0"/>
              <a:t>Wintermorgen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5740" y="1175655"/>
            <a:ext cx="4391106" cy="5473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Snow, frost and sunshine… </a:t>
            </a:r>
          </a:p>
          <a:p>
            <a:pPr marL="0" indent="0">
              <a:buNone/>
            </a:pPr>
            <a:r>
              <a:rPr lang="en-US" sz="2800" dirty="0"/>
              <a:t>Lovely morning!</a:t>
            </a:r>
          </a:p>
          <a:p>
            <a:pPr marL="0" indent="0">
              <a:buNone/>
            </a:pPr>
            <a:r>
              <a:rPr lang="en-US" sz="2800" dirty="0"/>
              <a:t>Yet you, dear love, its magic scorning,</a:t>
            </a:r>
          </a:p>
          <a:p>
            <a:pPr marL="0" indent="0">
              <a:buNone/>
            </a:pPr>
            <a:r>
              <a:rPr lang="en-US" sz="2800" dirty="0"/>
              <a:t>Are still, abed… </a:t>
            </a:r>
            <a:endParaRPr lang="ru-RU" sz="2800" dirty="0"/>
          </a:p>
          <a:p>
            <a:pPr marL="0" indent="0">
              <a:buNone/>
            </a:pPr>
            <a:r>
              <a:rPr lang="en-US" sz="2800" dirty="0"/>
              <a:t>Awake, my sweet!</a:t>
            </a:r>
          </a:p>
          <a:p>
            <a:pPr marL="0" indent="0">
              <a:buNone/>
            </a:pPr>
            <a:r>
              <a:rPr lang="en-US" sz="2800" dirty="0"/>
              <a:t>Cast sleep away, I beg, and, rising,</a:t>
            </a:r>
          </a:p>
          <a:p>
            <a:pPr marL="0" indent="0">
              <a:buNone/>
            </a:pPr>
            <a:r>
              <a:rPr lang="en-US" sz="2800" dirty="0"/>
              <a:t>Yourself a northern star, the blazing Aurora, northern beauty, meet.</a:t>
            </a:r>
          </a:p>
          <a:p>
            <a:pPr marL="0" indent="0">
              <a:buNone/>
            </a:pP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61370" y="1384662"/>
            <a:ext cx="4412632" cy="526433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11200" dirty="0"/>
              <a:t>Ein schöner Tag dank Frost und Sonne</a:t>
            </a:r>
          </a:p>
          <a:p>
            <a:pPr marL="0" indent="0">
              <a:buNone/>
            </a:pPr>
            <a:r>
              <a:rPr lang="de-DE" sz="11200" dirty="0"/>
              <a:t>Noch schlummerst du, grazile Wonne </a:t>
            </a:r>
            <a:endParaRPr lang="ru-RU" sz="11200" dirty="0"/>
          </a:p>
          <a:p>
            <a:pPr marL="0" indent="0">
              <a:buNone/>
            </a:pPr>
            <a:r>
              <a:rPr lang="de-DE" sz="11200" dirty="0"/>
              <a:t>Erwache nun, mein Sonnenschein:</a:t>
            </a:r>
          </a:p>
          <a:p>
            <a:pPr marL="0" indent="0">
              <a:buNone/>
            </a:pPr>
            <a:r>
              <a:rPr lang="de-DE" sz="11200" dirty="0"/>
              <a:t>Mach’s Auge auf, das Glück geschlossen,</a:t>
            </a:r>
          </a:p>
          <a:p>
            <a:pPr marL="0" indent="0">
              <a:buNone/>
            </a:pPr>
            <a:r>
              <a:rPr lang="de-DE" sz="11200" dirty="0"/>
              <a:t>Zur nordischen Aurora stoßend</a:t>
            </a:r>
          </a:p>
          <a:p>
            <a:pPr marL="0" indent="0">
              <a:buNone/>
            </a:pPr>
            <a:r>
              <a:rPr lang="de-DE" sz="11200" dirty="0"/>
              <a:t>Als Stern des Nordens mir erschein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04576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404950"/>
            <a:ext cx="8976117" cy="62962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dirty="0"/>
              <a:t>Кто не знает чужих языков, не знает ничего о своем. </a:t>
            </a:r>
            <a:br>
              <a:rPr lang="ru-RU" sz="6600" dirty="0"/>
            </a:br>
            <a:r>
              <a:rPr lang="ru-RU" sz="4400" dirty="0"/>
              <a:t>Иоганн Вольфганг фон Гете</a:t>
            </a:r>
            <a:br>
              <a:rPr lang="ru-RU" sz="4400" dirty="0"/>
            </a:br>
            <a:br>
              <a:rPr lang="ru-RU" sz="6600" dirty="0"/>
            </a:br>
            <a:r>
              <a:rPr lang="ru-RU" sz="4400" dirty="0"/>
              <a:t>Спасибо за работу</a:t>
            </a:r>
            <a:r>
              <a:rPr lang="de-DE" sz="4400" dirty="0">
                <a:latin typeface="Algerian" panose="04020705040A02060702" pitchFamily="82" charset="0"/>
              </a:rPr>
              <a:t>!</a:t>
            </a:r>
            <a:br>
              <a:rPr lang="ru-RU" sz="4400" dirty="0"/>
            </a:br>
            <a:r>
              <a:rPr lang="de-DE" sz="4400" dirty="0">
                <a:latin typeface="Algerian" panose="04020705040A02060702" pitchFamily="82" charset="0"/>
              </a:rPr>
              <a:t>Danke für die Arbeit!</a:t>
            </a:r>
            <a:br>
              <a:rPr lang="de-DE" sz="4400" dirty="0">
                <a:latin typeface="Algerian" panose="04020705040A02060702" pitchFamily="82" charset="0"/>
              </a:rPr>
            </a:br>
            <a:r>
              <a:rPr lang="en-US" sz="4400" dirty="0">
                <a:latin typeface="Algerian" panose="04020705040A02060702" pitchFamily="82" charset="0"/>
              </a:rPr>
              <a:t>Thank you!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4998772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Приемы формирования смыслового чтения и работы с текстом на уроках биологии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r">
              <a:buNone/>
            </a:pPr>
            <a:r>
              <a:rPr lang="ru-RU" dirty="0">
                <a:solidFill>
                  <a:srgbClr val="FF0000"/>
                </a:solidFill>
              </a:rPr>
              <a:t>	</a:t>
            </a:r>
            <a:r>
              <a:rPr lang="ru-RU" sz="2200" dirty="0">
                <a:solidFill>
                  <a:srgbClr val="FF0000"/>
                </a:solidFill>
              </a:rPr>
              <a:t>Научить учеников пользоваться учебником и вообще книгой – великая, благодарная и самая  необходимая задача</a:t>
            </a:r>
          </a:p>
          <a:p>
            <a:pPr marL="0" indent="0" algn="r">
              <a:buNone/>
            </a:pPr>
            <a:r>
              <a:rPr lang="ru-RU" dirty="0">
                <a:solidFill>
                  <a:srgbClr val="FF0000"/>
                </a:solidFill>
              </a:rPr>
              <a:t>К.Д. Ушинский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C7820B-B9E4-4D83-B70B-B581AE0A3EBE}"/>
              </a:ext>
            </a:extLst>
          </p:cNvPr>
          <p:cNvSpPr txBox="1"/>
          <p:nvPr/>
        </p:nvSpPr>
        <p:spPr>
          <a:xfrm>
            <a:off x="4446166" y="2246975"/>
            <a:ext cx="8296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Верещагина Ирина Юрьевна, учитель биологии</a:t>
            </a:r>
          </a:p>
        </p:txBody>
      </p:sp>
    </p:spTree>
    <p:extLst>
      <p:ext uri="{BB962C8B-B14F-4D97-AF65-F5344CB8AC3E}">
        <p14:creationId xmlns:p14="http://schemas.microsoft.com/office/powerpoint/2010/main" val="33520104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08133" y="0"/>
            <a:ext cx="5250655" cy="1053884"/>
          </a:xfrm>
        </p:spPr>
        <p:txBody>
          <a:bodyPr/>
          <a:lstStyle/>
          <a:p>
            <a:r>
              <a:rPr lang="ru-RU" sz="3200" dirty="0"/>
              <a:t>Без чтения – нет учения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98291" y="1468073"/>
            <a:ext cx="8766494" cy="3679661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/>
              <a:t> 	</a:t>
            </a:r>
            <a:r>
              <a:rPr lang="ru-RU" sz="2800" dirty="0"/>
              <a:t>Уметь учиться – это уметь учиться, пользуясь учебником, дополнительной литературой и другими видами информации, самостоятельно добывать информации, самостоятельно добывать и использовать новые знания. Это станет возможным, если на каждом уроке дети будут овладевать важнейшим метапредметным универсальным учебным действием – смысловым чтение.</a:t>
            </a:r>
          </a:p>
        </p:txBody>
      </p:sp>
    </p:spTree>
    <p:extLst>
      <p:ext uri="{BB962C8B-B14F-4D97-AF65-F5344CB8AC3E}">
        <p14:creationId xmlns:p14="http://schemas.microsoft.com/office/powerpoint/2010/main" val="22681306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Смысловое чтение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2800" y="1858586"/>
            <a:ext cx="1007611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Цель – формирование умения воспринимать текст как единое смысловое </a:t>
            </a:r>
            <a:r>
              <a:rPr lang="ru-RU" sz="2800" b="1" i="1" dirty="0"/>
              <a:t>целое</a:t>
            </a:r>
            <a:r>
              <a:rPr lang="ru-RU" sz="2800" b="1" dirty="0"/>
              <a:t>  (</a:t>
            </a:r>
            <a:r>
              <a:rPr lang="ru-RU" sz="2800" b="1" i="1" dirty="0"/>
              <a:t>точно и полно </a:t>
            </a:r>
            <a:r>
              <a:rPr lang="ru-RU" sz="2800" dirty="0"/>
              <a:t>понять содержание текста, уловить детали и практически осмыслить извлеченную информацию)</a:t>
            </a:r>
          </a:p>
          <a:p>
            <a:pPr marL="0" indent="0">
              <a:buNone/>
            </a:pPr>
            <a:endParaRPr lang="ru-RU" sz="2800" dirty="0"/>
          </a:p>
          <a:p>
            <a:pPr marL="0" indent="0">
              <a:buNone/>
            </a:pPr>
            <a:r>
              <a:rPr lang="ru-RU" sz="2800" dirty="0"/>
              <a:t>Задача учителя – формирование вдумчивого читателя.</a:t>
            </a:r>
          </a:p>
        </p:txBody>
      </p:sp>
    </p:spTree>
    <p:extLst>
      <p:ext uri="{BB962C8B-B14F-4D97-AF65-F5344CB8AC3E}">
        <p14:creationId xmlns:p14="http://schemas.microsoft.com/office/powerpoint/2010/main" val="7023257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Требования ФГОС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 ФГОС ООО одним из требований к образовательному процессу в формировании УУД является формирование стратегий смыслового чтения и работы над текстом: </a:t>
            </a:r>
          </a:p>
          <a:p>
            <a:pPr marL="0" indent="0">
              <a:buNone/>
            </a:pPr>
            <a:r>
              <a:rPr lang="ru-RU" dirty="0"/>
              <a:t> - работа с текстом: поиск информации и понимание прочитанного;</a:t>
            </a:r>
          </a:p>
          <a:p>
            <a:pPr marL="0" indent="0">
              <a:buNone/>
            </a:pPr>
            <a:r>
              <a:rPr lang="ru-RU" dirty="0"/>
              <a:t> - работа с текстом: преобразование и интерпретация  информации;</a:t>
            </a:r>
          </a:p>
          <a:p>
            <a:pPr marL="0" indent="0">
              <a:buNone/>
            </a:pPr>
            <a:r>
              <a:rPr lang="ru-RU" dirty="0"/>
              <a:t> - работа с текстом: оценка информации.</a:t>
            </a:r>
          </a:p>
          <a:p>
            <a:pPr marL="0" indent="0">
              <a:buNone/>
            </a:pPr>
            <a:r>
              <a:rPr lang="ru-RU" dirty="0"/>
              <a:t>Эти УУД нужно формировать на всех предметах, в том числе и на биологии, как один из важнейших компетенций.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14720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9536" y="836712"/>
            <a:ext cx="8388424" cy="1752600"/>
          </a:xfrm>
        </p:spPr>
        <p:txBody>
          <a:bodyPr>
            <a:noAutofit/>
          </a:bodyPr>
          <a:lstStyle/>
          <a:p>
            <a:pPr algn="just"/>
            <a:r>
              <a:rPr lang="ru-RU" sz="3200" dirty="0">
                <a:solidFill>
                  <a:schemeClr val="tx1"/>
                </a:solidFill>
              </a:rPr>
              <a:t>Под читательской компетенцией, согласно новым ФГОС, понимают совокупность ЗУН, позволяющих обучающимся отбирать, понимать, организовывать информацию представленную в знаково – буквенной форме, и успешно её использовать в личных и общественных целях</a:t>
            </a:r>
          </a:p>
        </p:txBody>
      </p:sp>
    </p:spTree>
    <p:extLst>
      <p:ext uri="{BB962C8B-B14F-4D97-AF65-F5344CB8AC3E}">
        <p14:creationId xmlns:p14="http://schemas.microsoft.com/office/powerpoint/2010/main" val="2541182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F2981917-83FD-4ADC-8286-01305D205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Интеллект-карта — это удобная и эффективная техника визуализации мышления и альтернативной записи. </a:t>
            </a:r>
          </a:p>
          <a:p>
            <a:pPr marL="109728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Интеллект-карту можно применять для:</a:t>
            </a:r>
          </a:p>
          <a:p>
            <a:pPr marL="365760" indent="-256032"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создания новых идей, </a:t>
            </a:r>
          </a:p>
          <a:p>
            <a:pPr marL="365760" indent="-256032"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фиксации идей, </a:t>
            </a:r>
          </a:p>
          <a:p>
            <a:pPr marL="365760" indent="-256032"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анализа и упорядочивания информации, </a:t>
            </a:r>
          </a:p>
          <a:p>
            <a:pPr marL="365760" indent="-256032"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принятия решений, </a:t>
            </a:r>
          </a:p>
          <a:p>
            <a:pPr marL="365760" indent="-256032"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развития творческих способностей. </a:t>
            </a:r>
          </a:p>
          <a:p>
            <a:pPr marL="109728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Это не очень традиционный, но очень естественный способ организации мышления, имеющий несколько неоспоримых преимуществ перед обычными способами записи.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AD206E1-980C-49D5-9D3B-2111A18C3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219636"/>
            <a:ext cx="8229600" cy="1210146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Интеллект-карта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Приемы работы с текстами.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Текст как основа для формирования знаний в тестовой форме ( по требованиям ОГЭ и ЕГЭ) с созданием талонов ответа. Использование знаний подобного типа можно использовать на любом этапе урока. Подбирая текст, педагогу просто необходимо предварительно определить объем текста. Нужно помнить о временных интервалах чтения  текста, на поиск варианта ответа. Результатом может быть таблица, схема, конспект, «кластер», « ментальная карта» и т.д., при этом осуществляется перевод информации из одной знаковой системы в другую.</a:t>
            </a:r>
          </a:p>
        </p:txBody>
      </p:sp>
    </p:spTree>
    <p:extLst>
      <p:ext uri="{BB962C8B-B14F-4D97-AF65-F5344CB8AC3E}">
        <p14:creationId xmlns:p14="http://schemas.microsoft.com/office/powerpoint/2010/main" val="42782519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33600" y="609600"/>
            <a:ext cx="6347713" cy="731168"/>
          </a:xfrm>
        </p:spPr>
        <p:txBody>
          <a:bodyPr/>
          <a:lstStyle/>
          <a:p>
            <a:r>
              <a:rPr lang="ru-RU" dirty="0"/>
              <a:t>Приемы: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3598" y="1700809"/>
            <a:ext cx="6347714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300" dirty="0"/>
              <a:t>На уроках биологии мы выделяем такие приёмы работы с текстом учебника:</a:t>
            </a:r>
          </a:p>
          <a:p>
            <a:r>
              <a:rPr lang="ru-RU" sz="2300" dirty="0"/>
              <a:t>найти место в учебнике, где описывается объект, представленный на рисунке</a:t>
            </a:r>
          </a:p>
          <a:p>
            <a:r>
              <a:rPr lang="ru-RU" sz="2300" dirty="0"/>
              <a:t>упражнение «Редактор» (упростить текст  так, чтобы смысл не потерялся)</a:t>
            </a:r>
          </a:p>
          <a:p>
            <a:r>
              <a:rPr lang="ru-RU" sz="2300" dirty="0"/>
              <a:t>сверни информацию и создай таблицу</a:t>
            </a:r>
          </a:p>
          <a:p>
            <a:r>
              <a:rPr lang="ru-RU" sz="2300" dirty="0"/>
              <a:t>разверни информацию и расскажи по опорным словам</a:t>
            </a:r>
          </a:p>
        </p:txBody>
      </p:sp>
    </p:spTree>
    <p:extLst>
      <p:ext uri="{BB962C8B-B14F-4D97-AF65-F5344CB8AC3E}">
        <p14:creationId xmlns:p14="http://schemas.microsoft.com/office/powerpoint/2010/main" val="28865849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3599" y="1340769"/>
            <a:ext cx="6347714" cy="4700595"/>
          </a:xfrm>
        </p:spPr>
        <p:txBody>
          <a:bodyPr/>
          <a:lstStyle/>
          <a:p>
            <a:r>
              <a:rPr lang="ru-RU" sz="2000" dirty="0"/>
              <a:t>составь план изучаемой темы или составь рассказ по плану</a:t>
            </a:r>
          </a:p>
          <a:p>
            <a:r>
              <a:rPr lang="ru-RU" sz="2000" dirty="0"/>
              <a:t>заполни пропуски в тексте терминами из изучаемой темы</a:t>
            </a:r>
          </a:p>
          <a:p>
            <a:r>
              <a:rPr lang="ru-RU" sz="2000" dirty="0"/>
              <a:t>составь предложения по теме,  используя слова «так как», «следовательно»…</a:t>
            </a:r>
          </a:p>
          <a:p>
            <a:r>
              <a:rPr lang="ru-RU" sz="2000" dirty="0"/>
              <a:t>зафиксируй понятия темы в символы, систему или последовательность символов</a:t>
            </a:r>
          </a:p>
          <a:p>
            <a:r>
              <a:rPr lang="ru-RU" sz="2000" dirty="0"/>
              <a:t>подготовь устный ответ на вопрос, не повторяя предложения из текста</a:t>
            </a:r>
          </a:p>
          <a:p>
            <a:r>
              <a:rPr lang="ru-RU" sz="2000" dirty="0"/>
              <a:t>в качестве рефлексии – составь синквейн к терминам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2633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1544" y="1"/>
            <a:ext cx="8229600" cy="4525963"/>
          </a:xfrm>
        </p:spPr>
        <p:txBody>
          <a:bodyPr>
            <a:noAutofit/>
          </a:bodyPr>
          <a:lstStyle/>
          <a:p>
            <a:r>
              <a:rPr lang="ru-RU" sz="2400" dirty="0"/>
              <a:t>Вывод:</a:t>
            </a:r>
          </a:p>
          <a:p>
            <a:pPr marL="0" indent="0">
              <a:buNone/>
            </a:pPr>
            <a:r>
              <a:rPr lang="ru-RU" sz="2400" dirty="0"/>
              <a:t>Используя активные методы и приёмы обучения на уроках биологии, позволило нам сделать выводы:</a:t>
            </a:r>
          </a:p>
          <a:p>
            <a:r>
              <a:rPr lang="ru-RU" sz="2400" dirty="0"/>
              <a:t>значительно повысилась мотивация, особенно это отразилось на «слабых обучающихся</a:t>
            </a:r>
          </a:p>
          <a:p>
            <a:r>
              <a:rPr lang="ru-RU" sz="2400" dirty="0"/>
              <a:t>повысился уровень усвоения материала</a:t>
            </a:r>
          </a:p>
          <a:p>
            <a:r>
              <a:rPr lang="ru-RU" sz="2400" dirty="0"/>
              <a:t>снизилась утомляемость</a:t>
            </a:r>
          </a:p>
          <a:p>
            <a:r>
              <a:rPr lang="ru-RU" sz="2400" dirty="0"/>
              <a:t>организованы и включены в работу все обучающиеся без исключения, хорошо развивается устная речь, совершенствуется умение работать с разной литературой</a:t>
            </a:r>
          </a:p>
          <a:p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54153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5600" y="1484785"/>
            <a:ext cx="6347714" cy="3880773"/>
          </a:xfrm>
        </p:spPr>
        <p:txBody>
          <a:bodyPr>
            <a:normAutofit/>
          </a:bodyPr>
          <a:lstStyle/>
          <a:p>
            <a:r>
              <a:rPr lang="ru-RU" sz="2400" dirty="0"/>
              <a:t>развивается умение работать в группе</a:t>
            </a:r>
          </a:p>
          <a:p>
            <a:r>
              <a:rPr lang="ru-RU" sz="2400" dirty="0"/>
              <a:t>вырабатываются коммуникативные навыки</a:t>
            </a:r>
          </a:p>
          <a:p>
            <a:r>
              <a:rPr lang="ru-RU" sz="2400" dirty="0"/>
              <a:t>появилась возможность анализировать свою деятельность</a:t>
            </a:r>
          </a:p>
          <a:p>
            <a:r>
              <a:rPr lang="ru-RU" sz="2400" dirty="0"/>
              <a:t>появилась возможность учитывать индивидуальные особенности обучающихся при построении занятий</a:t>
            </a:r>
          </a:p>
        </p:txBody>
      </p:sp>
    </p:spTree>
    <p:extLst>
      <p:ext uri="{BB962C8B-B14F-4D97-AF65-F5344CB8AC3E}">
        <p14:creationId xmlns:p14="http://schemas.microsoft.com/office/powerpoint/2010/main" val="960113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6672"/>
            <a:ext cx="4320480" cy="576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446" y="476672"/>
            <a:ext cx="4321800" cy="576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1747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60648"/>
            <a:ext cx="8447584" cy="633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28862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95635" y="893338"/>
            <a:ext cx="681675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8408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692" y="137772"/>
            <a:ext cx="4761826" cy="6349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518" y="260648"/>
            <a:ext cx="4378482" cy="622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83036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0649"/>
            <a:ext cx="459051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890" y="260649"/>
            <a:ext cx="459051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102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ъект 1">
            <a:extLst>
              <a:ext uri="{FF2B5EF4-FFF2-40B4-BE49-F238E27FC236}">
                <a16:creationId xmlns:a16="http://schemas.microsoft.com/office/drawing/2014/main" id="{79B445AA-2BFE-48B7-84A9-222F0822C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8" indent="0" eaLnBrk="1" hangingPunct="1">
              <a:buNone/>
            </a:pPr>
            <a:endParaRPr lang="ru-RU" alt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7A2FE84-D466-4347-ACA5-CEB4831774A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Структура интеллект-карты</a:t>
            </a:r>
          </a:p>
        </p:txBody>
      </p:sp>
      <p:pic>
        <p:nvPicPr>
          <p:cNvPr id="11268" name="Picture 2">
            <a:extLst>
              <a:ext uri="{FF2B5EF4-FFF2-40B4-BE49-F238E27FC236}">
                <a16:creationId xmlns:a16="http://schemas.microsoft.com/office/drawing/2014/main" id="{23E33AEC-15BE-4702-A349-E6D0AF161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557338"/>
            <a:ext cx="7632700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256" y="428720"/>
            <a:ext cx="4604745" cy="61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4664"/>
            <a:ext cx="4572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45337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52637" y="260648"/>
            <a:ext cx="453650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0648"/>
            <a:ext cx="453650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7769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9" y="476671"/>
            <a:ext cx="4565099" cy="608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2580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51827-A371-40CE-86BB-1BB26FFA6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79" y="705651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Инклюзивное образование в условиях массовой школы</a:t>
            </a:r>
            <a:br>
              <a:rPr lang="ru-RU" b="1" dirty="0">
                <a:solidFill>
                  <a:srgbClr val="FF0000"/>
                </a:solidFill>
              </a:rPr>
            </a:br>
            <a:br>
              <a:rPr lang="ru-RU" b="1" dirty="0">
                <a:solidFill>
                  <a:srgbClr val="FF0000"/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>Евдокимова Людмила </a:t>
            </a:r>
            <a:r>
              <a:rPr lang="ru-RU" sz="1600" b="1" dirty="0" err="1">
                <a:solidFill>
                  <a:srgbClr val="002060"/>
                </a:solidFill>
              </a:rPr>
              <a:t>михайловна</a:t>
            </a:r>
            <a:r>
              <a:rPr lang="ru-RU" sz="1600" b="1" dirty="0">
                <a:solidFill>
                  <a:srgbClr val="002060"/>
                </a:solidFill>
              </a:rPr>
              <a:t>, учитель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4571B9-5708-45BF-BCA9-A7EADA7CC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63693"/>
            <a:ext cx="10820400" cy="4515720"/>
          </a:xfrm>
        </p:spPr>
        <p:txBody>
          <a:bodyPr/>
          <a:lstStyle/>
          <a:p>
            <a:pPr algn="just"/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Инклюзивное образование</a:t>
            </a: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(фр. </a:t>
            </a:r>
            <a:r>
              <a:rPr lang="ru-RU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inclusif</a:t>
            </a: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-включающий в себя, лат. </a:t>
            </a:r>
            <a:r>
              <a:rPr lang="ru-RU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include</a:t>
            </a: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-заключаю, включаю) - процесс развития общего образования, который подразумевает доступность образования для всех, в плане </a:t>
            </a:r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приспособления</a:t>
            </a: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 различным </a:t>
            </a:r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нуждам всех детей</a:t>
            </a: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что обеспечивает доступ к образованию для детей с особыми потребностями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02093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DBC97-8EB0-472F-86D2-F93F8630F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44923"/>
            <a:ext cx="8610600" cy="1293028"/>
          </a:xfrm>
        </p:spPr>
        <p:txBody>
          <a:bodyPr/>
          <a:lstStyle/>
          <a:p>
            <a:r>
              <a:rPr lang="ru-RU" dirty="0"/>
              <a:t>Принципы инклюзивного образования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8244C9-A336-4FD1-B2C4-26034EDE3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37951"/>
            <a:ext cx="10820400" cy="4804794"/>
          </a:xfrm>
        </p:spPr>
        <p:txBody>
          <a:bodyPr>
            <a:normAutofit/>
          </a:bodyPr>
          <a:lstStyle/>
          <a:p>
            <a:r>
              <a:rPr lang="ru-RU" dirty="0"/>
              <a:t>•	Ценность человека не зависит от его способностей и достижений;</a:t>
            </a:r>
          </a:p>
          <a:p>
            <a:r>
              <a:rPr lang="ru-RU" dirty="0"/>
              <a:t>•	Каждый человек способен чувствовать и думать;</a:t>
            </a:r>
          </a:p>
          <a:p>
            <a:r>
              <a:rPr lang="ru-RU" dirty="0"/>
              <a:t>•	Каждый человек имеет право на общение и на то, чтобы быть услышанным;</a:t>
            </a:r>
          </a:p>
          <a:p>
            <a:r>
              <a:rPr lang="ru-RU" dirty="0"/>
              <a:t>•	Все люди нуждаются друг в друге;</a:t>
            </a:r>
          </a:p>
          <a:p>
            <a:r>
              <a:rPr lang="ru-RU" dirty="0"/>
              <a:t>•	Подлинное образование может осуществляться только в контексте реальных взаимоотношений;</a:t>
            </a:r>
          </a:p>
          <a:p>
            <a:r>
              <a:rPr lang="ru-RU" dirty="0"/>
              <a:t>•	Все люди нуждаются в поддержке и дружбе ровесников;</a:t>
            </a:r>
          </a:p>
          <a:p>
            <a:r>
              <a:rPr lang="ru-RU" dirty="0"/>
              <a:t>•	Для всех обучающихся достижение прогресса скорее может быть в том, что они могут делать, чем в том, что не могут;</a:t>
            </a:r>
          </a:p>
          <a:p>
            <a:r>
              <a:rPr lang="ru-RU" dirty="0"/>
              <a:t>•	Разнообразие усиливает все стороны жизни человека.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3975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9D371-D6FD-45D2-885F-B3AEE333F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571426"/>
            <a:ext cx="8610600" cy="1293028"/>
          </a:xfrm>
        </p:spPr>
        <p:txBody>
          <a:bodyPr>
            <a:noAutofit/>
          </a:bodyPr>
          <a:lstStyle/>
          <a:p>
            <a:r>
              <a:rPr lang="ru-RU" sz="3200" dirty="0"/>
              <a:t>Согласно материалам Международной конференции «Инклюзивное образование: перспективы развития в России»: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810AC5-F606-43CD-9858-CF1BA24AC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631" y="2597787"/>
            <a:ext cx="10820400" cy="275494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/>
              <a:t>•	</a:t>
            </a:r>
            <a:r>
              <a:rPr lang="ru-RU" sz="2800" dirty="0"/>
              <a:t>Инклюзия является процессом увеличения степени участия каждого отдельного учащегося в академической и социальной жизни школы, а также процесс снижения степени изоляции учащихся во всех процессах, протекающих внутри школы.</a:t>
            </a:r>
          </a:p>
          <a:p>
            <a:pPr algn="just"/>
            <a:r>
              <a:rPr lang="ru-RU" sz="2800" dirty="0"/>
              <a:t>•	Инклюзия призывает к реструктуризации культуры школы, ее правил и внутренних норм и практик, чтобы полностью принять все многообразие учеников, с их личными особенностями и потребностями.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119585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AB9C56-91E0-4531-B10C-AE8C2E07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682" y="789539"/>
            <a:ext cx="10516299" cy="129302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Организация обучения детей с </a:t>
            </a:r>
            <a:r>
              <a:rPr lang="ru-RU" b="1" dirty="0" err="1">
                <a:solidFill>
                  <a:srgbClr val="FF0000"/>
                </a:solidFill>
              </a:rPr>
              <a:t>овз</a:t>
            </a:r>
            <a:br>
              <a:rPr lang="ru-RU" dirty="0"/>
            </a:br>
            <a:br>
              <a:rPr lang="ru-RU" dirty="0"/>
            </a:br>
            <a:r>
              <a:rPr lang="ru-RU" sz="3100" dirty="0">
                <a:solidFill>
                  <a:srgbClr val="002060"/>
                </a:solidFill>
              </a:rPr>
              <a:t>Свиридова Екатерина </a:t>
            </a:r>
            <a:r>
              <a:rPr lang="ru-RU" sz="3100" dirty="0" err="1">
                <a:solidFill>
                  <a:srgbClr val="002060"/>
                </a:solidFill>
              </a:rPr>
              <a:t>николаевна</a:t>
            </a:r>
            <a:r>
              <a:rPr lang="ru-RU" sz="3100" dirty="0">
                <a:solidFill>
                  <a:srgbClr val="002060"/>
                </a:solidFill>
              </a:rPr>
              <a:t>,</a:t>
            </a:r>
            <a:br>
              <a:rPr lang="ru-RU" sz="3100" dirty="0">
                <a:solidFill>
                  <a:srgbClr val="002060"/>
                </a:solidFill>
              </a:rPr>
            </a:br>
            <a:r>
              <a:rPr lang="ru-RU" sz="3100" dirty="0" err="1">
                <a:solidFill>
                  <a:srgbClr val="002060"/>
                </a:solidFill>
              </a:rPr>
              <a:t>зам.директора</a:t>
            </a:r>
            <a:r>
              <a:rPr lang="ru-RU" sz="3100" dirty="0">
                <a:solidFill>
                  <a:srgbClr val="002060"/>
                </a:solidFill>
              </a:rPr>
              <a:t> по УД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3C83E2-BDC0-485E-8580-122B5B745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349" y="2543962"/>
            <a:ext cx="10820400" cy="4024125"/>
          </a:xfrm>
        </p:spPr>
        <p:txBody>
          <a:bodyPr>
            <a:normAutofit/>
          </a:bodyPr>
          <a:lstStyle/>
          <a:p>
            <a:r>
              <a:rPr lang="ru-RU" sz="3600" dirty="0"/>
              <a:t>Всего детей с ОВЗ – 25 человек</a:t>
            </a:r>
          </a:p>
          <a:p>
            <a:r>
              <a:rPr lang="ru-RU" sz="3600" dirty="0"/>
              <a:t>Инвалидов – 9 человек</a:t>
            </a:r>
          </a:p>
          <a:p>
            <a:r>
              <a:rPr lang="ru-RU" sz="3600" dirty="0"/>
              <a:t>ЗПР – 10 человек</a:t>
            </a:r>
          </a:p>
          <a:p>
            <a:r>
              <a:rPr lang="ru-RU" sz="3600" dirty="0"/>
              <a:t>ТНР – 7 человек</a:t>
            </a:r>
          </a:p>
          <a:p>
            <a:r>
              <a:rPr lang="ru-RU" sz="3600" dirty="0"/>
              <a:t>РАС – 7 человек</a:t>
            </a:r>
          </a:p>
          <a:p>
            <a:r>
              <a:rPr lang="ru-RU" sz="3600" dirty="0"/>
              <a:t>Слабослышащий – 1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52433370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111D3-DF67-4866-8370-C5EEFABC0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171" y="235866"/>
            <a:ext cx="11467750" cy="1293028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Адаптивные образовательные программы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7184CF0-815A-4330-ABB9-44EDD6233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2573" y="2193925"/>
            <a:ext cx="10606854" cy="402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0160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297F07-2630-4D99-8284-BE67AE9BA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474" y="277811"/>
            <a:ext cx="8610600" cy="1293028"/>
          </a:xfrm>
        </p:spPr>
        <p:txBody>
          <a:bodyPr/>
          <a:lstStyle/>
          <a:p>
            <a:pPr algn="ctr"/>
            <a:r>
              <a:rPr lang="ru-RU" dirty="0"/>
              <a:t>Роль тьюторов в образовательном процессе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E2D421-13B5-48D3-98FE-939C19BA1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74" y="2010002"/>
            <a:ext cx="10820400" cy="4024125"/>
          </a:xfrm>
        </p:spPr>
        <p:txBody>
          <a:bodyPr>
            <a:normAutofit/>
          </a:bodyPr>
          <a:lstStyle/>
          <a:p>
            <a:pPr algn="just"/>
            <a:r>
              <a:rPr lang="ru-RU" sz="2800" dirty="0" err="1"/>
              <a:t>Тьюторское</a:t>
            </a:r>
            <a:r>
              <a:rPr lang="ru-RU" sz="2800" dirty="0"/>
              <a:t> сопровождение детей с ОВЗ — необходимое звено инклюзивного образования. Тьютор (</a:t>
            </a:r>
            <a:r>
              <a:rPr lang="ru-RU" sz="2800" dirty="0" err="1"/>
              <a:t>tutor</a:t>
            </a:r>
            <a:r>
              <a:rPr lang="ru-RU" sz="2800" dirty="0"/>
              <a:t> англ. наставник, опекун) — это специалист, персонально сопровождающий учебную деятельность «особого» ребенка и помогающий ему успешно войти в школьную среду. В результате работы тьютора ребенок с ОВЗ получает возможность иметь высокий образовательный уровень и успешно развиваться в социуме.</a:t>
            </a:r>
          </a:p>
        </p:txBody>
      </p:sp>
    </p:spTree>
    <p:extLst>
      <p:ext uri="{BB962C8B-B14F-4D97-AF65-F5344CB8AC3E}">
        <p14:creationId xmlns:p14="http://schemas.microsoft.com/office/powerpoint/2010/main" val="220510611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0A096-9177-43DE-8248-779D5C0D9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358" y="110031"/>
            <a:ext cx="8610600" cy="1293028"/>
          </a:xfrm>
        </p:spPr>
        <p:txBody>
          <a:bodyPr/>
          <a:lstStyle/>
          <a:p>
            <a:pPr algn="ctr"/>
            <a:r>
              <a:rPr lang="ru-RU" dirty="0" err="1"/>
              <a:t>Тьюторские</a:t>
            </a:r>
            <a:r>
              <a:rPr lang="ru-RU" dirty="0"/>
              <a:t> функции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F64F99-5E74-4EB3-BE42-C7E54B1AA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16937"/>
            <a:ext cx="10820400" cy="50509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Тьютор, находясь с ребенком в течение всего школьного дня</a:t>
            </a:r>
          </a:p>
          <a:p>
            <a:endParaRPr lang="ru-RU" dirty="0"/>
          </a:p>
          <a:p>
            <a:r>
              <a:rPr lang="ru-RU" sz="2600" dirty="0"/>
              <a:t>Корректно и четко помогает ученику встраиваться в учебный процесс.</a:t>
            </a:r>
          </a:p>
          <a:p>
            <a:endParaRPr lang="ru-RU" sz="2600" dirty="0"/>
          </a:p>
          <a:p>
            <a:r>
              <a:rPr lang="ru-RU" sz="2600" dirty="0"/>
              <a:t>Поддерживает школьника в новой, непривычной, постоянно меняющейся ситуации.</a:t>
            </a:r>
          </a:p>
          <a:p>
            <a:endParaRPr lang="ru-RU" sz="2600" dirty="0"/>
          </a:p>
          <a:p>
            <a:r>
              <a:rPr lang="ru-RU" sz="2600" dirty="0"/>
              <a:t>Ведет дневник наблюдений.</a:t>
            </a:r>
          </a:p>
          <a:p>
            <a:endParaRPr lang="ru-RU" sz="2600" dirty="0"/>
          </a:p>
          <a:p>
            <a:r>
              <a:rPr lang="ru-RU" sz="2600" dirty="0"/>
              <a:t>Содействует учителю таким образом, чтобы обучение ребенка с ОВЗ не влияло на качество образования всего класса.</a:t>
            </a:r>
          </a:p>
        </p:txBody>
      </p:sp>
    </p:spTree>
    <p:extLst>
      <p:ext uri="{BB962C8B-B14F-4D97-AF65-F5344CB8AC3E}">
        <p14:creationId xmlns:p14="http://schemas.microsoft.com/office/powerpoint/2010/main" val="878234036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Сланец">
  <a:themeElements>
    <a:clrScheme name="Сланец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7.xml><?xml version="1.0" encoding="utf-8"?>
<a:theme xmlns:a="http://schemas.openxmlformats.org/drawingml/2006/main" name="2_Тема Office">
  <a:themeElements>
    <a:clrScheme name="Другая 17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33CC"/>
      </a:hlink>
      <a:folHlink>
        <a:srgbClr val="FF006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9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293</TotalTime>
  <Words>4884</Words>
  <Application>Microsoft Office PowerPoint</Application>
  <PresentationFormat>Широкоэкранный</PresentationFormat>
  <Paragraphs>590</Paragraphs>
  <Slides>115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115</vt:i4>
      </vt:variant>
    </vt:vector>
  </HeadingPairs>
  <TitlesOfParts>
    <vt:vector size="140" baseType="lpstr">
      <vt:lpstr>Algerian</vt:lpstr>
      <vt:lpstr>Arial</vt:lpstr>
      <vt:lpstr>Arial Black</vt:lpstr>
      <vt:lpstr>Calibri</vt:lpstr>
      <vt:lpstr>Calisto MT</vt:lpstr>
      <vt:lpstr>Century Gothic</vt:lpstr>
      <vt:lpstr>Courier New</vt:lpstr>
      <vt:lpstr>Lucida Sans Unicode</vt:lpstr>
      <vt:lpstr>Segoe Script</vt:lpstr>
      <vt:lpstr>tahoma</vt:lpstr>
      <vt:lpstr>Times New Roman</vt:lpstr>
      <vt:lpstr>Trebuchet MS</vt:lpstr>
      <vt:lpstr>Verdana</vt:lpstr>
      <vt:lpstr>Wingdings</vt:lpstr>
      <vt:lpstr>Wingdings 2</vt:lpstr>
      <vt:lpstr>Wingdings 3</vt:lpstr>
      <vt:lpstr>След самолета</vt:lpstr>
      <vt:lpstr>默认设计模板</vt:lpstr>
      <vt:lpstr>Открытая</vt:lpstr>
      <vt:lpstr>Тема Office</vt:lpstr>
      <vt:lpstr>Сланец</vt:lpstr>
      <vt:lpstr>Легкий дым</vt:lpstr>
      <vt:lpstr>2_Тема Office</vt:lpstr>
      <vt:lpstr>Аспект</vt:lpstr>
      <vt:lpstr>Грань</vt:lpstr>
      <vt:lpstr>«Организация педагогической деятельности с целью поддержки обучающихся с низкими результатами освоения ОБРАЗОВАТЕЛЬНОЙ ПРОГРАММЫ и особыми образовательными потребностями» </vt:lpstr>
      <vt:lpstr>ПРОГРАММА СЕМИНАРА</vt:lpstr>
      <vt:lpstr>  Работа с детьми, имеющими особые образовательные потребности как фактор повышения качества образования в МАОУ СОШ № 48  Воротникова Оксана Сергеевна заместитель директора по УВР  </vt:lpstr>
      <vt:lpstr>Увидеть и понять проблему – наполовину решить ее, если же не видишь проблему, это значит, что она в тебе самом …</vt:lpstr>
      <vt:lpstr>Причины, вызывающие школьную неуспеваемость:</vt:lpstr>
      <vt:lpstr>Методические приемы и методы в работе с детьми, имеющими особые образовательные потребности. </vt:lpstr>
      <vt:lpstr> Технология интеллект-карт как средство повышения качества образования  </vt:lpstr>
      <vt:lpstr>Интеллект-карта</vt:lpstr>
      <vt:lpstr>Структура интеллект-карты</vt:lpstr>
      <vt:lpstr>Назначение интеллект-карт</vt:lpstr>
      <vt:lpstr>Примеры интеллект-карт по литературе</vt:lpstr>
      <vt:lpstr>Интеллект-карты</vt:lpstr>
      <vt:lpstr>Презентация PowerPoint</vt:lpstr>
      <vt:lpstr>Презентация PowerPoint</vt:lpstr>
      <vt:lpstr>Презентация PowerPoint</vt:lpstr>
      <vt:lpstr>Презентация PowerPoint</vt:lpstr>
      <vt:lpstr> Экспериментируйте всегда!</vt:lpstr>
      <vt:lpstr> Рефлексия </vt:lpstr>
      <vt:lpstr>Области применения Интеллект-карт</vt:lpstr>
      <vt:lpstr>Опыт проведения онлайн квеста по химии в период дистанционного обучения</vt:lpstr>
      <vt:lpstr>1 этап «Химический филворд»</vt:lpstr>
      <vt:lpstr>LearningApps.org</vt:lpstr>
      <vt:lpstr>2 этап «Химические ребусы»</vt:lpstr>
      <vt:lpstr>3 этап «Онлайн тест «Основные классы неорганических соединений»»</vt:lpstr>
      <vt:lpstr>4 этап «Поиск информации по QR-коду»</vt:lpstr>
      <vt:lpstr>Повышение качества усвоения физических понятий средствами знаково-символической наглядности</vt:lpstr>
      <vt:lpstr>Использование образов при изучении формул по физике </vt:lpstr>
      <vt:lpstr>Использование магического треугольника</vt:lpstr>
      <vt:lpstr>Использование интеллект-карты на уроках физики</vt:lpstr>
      <vt:lpstr>Презентация PowerPoint</vt:lpstr>
      <vt:lpstr>Натуральная наглядность</vt:lpstr>
      <vt:lpstr>Изобразительная наглядность</vt:lpstr>
      <vt:lpstr>Использование ЦОР  </vt:lpstr>
      <vt:lpstr>Работа с детьми «Группы риска» при подготовке к ОГЭ по математике. Из опыта работы учителя математики.  </vt:lpstr>
      <vt:lpstr>Презентация PowerPoint</vt:lpstr>
      <vt:lpstr> Неуспевающих можно разделить на группы :</vt:lpstr>
      <vt:lpstr>Некоторые приемы:</vt:lpstr>
      <vt:lpstr>«Сочинение по математике»</vt:lpstr>
      <vt:lpstr>Презентация PowerPoint</vt:lpstr>
      <vt:lpstr>Презентация PowerPoint</vt:lpstr>
      <vt:lpstr>  Формирующее оценивание  как один из способов поддержки обучающихся с низкими результатами освоения образовательных программ</vt:lpstr>
      <vt:lpstr>Презентация PowerPoint</vt:lpstr>
      <vt:lpstr>ФГОС предъявляют к процессу оценивания следующие требования:</vt:lpstr>
      <vt:lpstr>Презентация PowerPoint</vt:lpstr>
      <vt:lpstr>СИСТЕМА ФОРМИРУЮЩЕГО ОЦЕНИВАНИЯ  ДОЛЖНА БЫТЬ</vt:lpstr>
      <vt:lpstr>Пять принципов формирующего оценивания:</vt:lpstr>
      <vt:lpstr>С чего начать работу?</vt:lpstr>
      <vt:lpstr>Техники формирующего оценивания</vt:lpstr>
      <vt:lpstr>Карточки для обобщения или для вопросов. </vt:lpstr>
      <vt:lpstr>Трехуровневый групповой опрос</vt:lpstr>
      <vt:lpstr>«Лови ошибку», «Верно-неверно», «Цифровой диктант»</vt:lpstr>
      <vt:lpstr> «Сигналы рукой», «Светофор»,  «Клейкие заметки» (5-6 классы) </vt:lpstr>
      <vt:lpstr> «Составление тестов»  </vt:lpstr>
      <vt:lpstr>«Измерение глубины»</vt:lpstr>
      <vt:lpstr>«Две звезды и желание» </vt:lpstr>
      <vt:lpstr>Презентация PowerPoint</vt:lpstr>
      <vt:lpstr>Одноминутное эссе  Минутные заметки:</vt:lpstr>
      <vt:lpstr>«Я начну, а ты продолжи…»</vt:lpstr>
      <vt:lpstr>Опросник самодиагностики </vt:lpstr>
      <vt:lpstr>Презентация PowerPoint</vt:lpstr>
      <vt:lpstr>Инструменты оценочной деятельности</vt:lpstr>
      <vt:lpstr>Презентация PowerPoint</vt:lpstr>
      <vt:lpstr>Презентация PowerPoint</vt:lpstr>
      <vt:lpstr>Сопоставительный анализ  художественного текста, как инструмент изучения иностранного языка</vt:lpstr>
      <vt:lpstr> Просмотрите слова и попробуйте догадаться, какое стихотворение здесь спряталось?</vt:lpstr>
      <vt:lpstr>2. Попробуйте распределить все слова по трем колонкам, в зависимости от языка:</vt:lpstr>
      <vt:lpstr>3.Прочтите это стихотворение на русском языке </vt:lpstr>
      <vt:lpstr>4. Переведите это стихотворение на немецкий или английский язык. Прочтите нам свое произведение</vt:lpstr>
      <vt:lpstr>КОНТРАСТИВНАЯ ЛИНГВИСТИКА  конфронтативная лингвистика, сопоставительная лингвистика </vt:lpstr>
      <vt:lpstr>ВИДЫ КОНТРАСТИВНЫХ УПРАЖНЕНИЙ</vt:lpstr>
      <vt:lpstr>Виды контрастивных упражнений</vt:lpstr>
      <vt:lpstr>Презентация PowerPoint</vt:lpstr>
      <vt:lpstr>Wintermorgen</vt:lpstr>
      <vt:lpstr>Кто не знает чужих языков, не знает ничего о своем.  Иоганн Вольфганг фон Гете  Спасибо за работу! Danke für die Arbeit! Thank you!</vt:lpstr>
      <vt:lpstr>Приемы формирования смыслового чтения и работы с текстом на уроках биологии</vt:lpstr>
      <vt:lpstr>Без чтения – нет учения</vt:lpstr>
      <vt:lpstr>Смысловое чтение</vt:lpstr>
      <vt:lpstr>Требования ФГОС</vt:lpstr>
      <vt:lpstr>Презентация PowerPoint</vt:lpstr>
      <vt:lpstr>Приемы работы с текстами.</vt:lpstr>
      <vt:lpstr>Приемы: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Инклюзивное образование в условиях массовой школы  Евдокимова Людмила михайловна, учитель  </vt:lpstr>
      <vt:lpstr>Принципы инклюзивного образования</vt:lpstr>
      <vt:lpstr>Согласно материалам Международной конференции «Инклюзивное образование: перспективы развития в России»: </vt:lpstr>
      <vt:lpstr>Организация обучения детей с овз  Свиридова Екатерина николаевна, зам.директора по УД</vt:lpstr>
      <vt:lpstr>Адаптивные образовательные программы</vt:lpstr>
      <vt:lpstr>Роль тьюторов в образовательном процессе</vt:lpstr>
      <vt:lpstr>Тьюторские функции</vt:lpstr>
      <vt:lpstr>Направления тьюторских  коммуникаций </vt:lpstr>
      <vt:lpstr>Коммуникация со школой</vt:lpstr>
      <vt:lpstr> Коммуникация с родителями.</vt:lpstr>
      <vt:lpstr>Коммуникация с ребенком</vt:lpstr>
      <vt:lpstr>Презентация PowerPoint</vt:lpstr>
      <vt:lpstr>Презентация PowerPoint</vt:lpstr>
      <vt:lpstr>Модель инклюзивного образования</vt:lpstr>
      <vt:lpstr>1. Физическое воспитание, спорт, ЗОЖ</vt:lpstr>
      <vt:lpstr>2. Медицинское сопровождение</vt:lpstr>
      <vt:lpstr>3. Здоровое питание</vt:lpstr>
      <vt:lpstr>4. Профилактика зависимостей</vt:lpstr>
      <vt:lpstr>5. Эстетикотерапия</vt:lpstr>
      <vt:lpstr>6. Психолого-педагогическое сопровождение, ресурсная комната</vt:lpstr>
      <vt:lpstr>7. Внеурочная деятельность и дополнительное образование</vt:lpstr>
      <vt:lpstr>Эффективность модели</vt:lpstr>
      <vt:lpstr>Обратная связь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«Организация педагогической деятельности с целью поддержки обучающихся с низкими результатами освоения ОБРАЗОВАТЕЛЬНОЙ ПРОГРАММЫ и особыми образовательными потребностями»</dc:title>
  <dc:creator>людмила евдокимова</dc:creator>
  <cp:lastModifiedBy>людмила евдокимова</cp:lastModifiedBy>
  <cp:revision>20</cp:revision>
  <dcterms:created xsi:type="dcterms:W3CDTF">2021-01-30T15:57:12Z</dcterms:created>
  <dcterms:modified xsi:type="dcterms:W3CDTF">2021-02-04T16:33:58Z</dcterms:modified>
</cp:coreProperties>
</file>