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4" r:id="rId2"/>
    <p:sldId id="266" r:id="rId3"/>
    <p:sldId id="269" r:id="rId4"/>
    <p:sldId id="271" r:id="rId5"/>
    <p:sldId id="274" r:id="rId6"/>
    <p:sldId id="275" r:id="rId7"/>
    <p:sldId id="273" r:id="rId8"/>
    <p:sldId id="276" r:id="rId9"/>
    <p:sldId id="277" r:id="rId10"/>
    <p:sldId id="272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FFFF99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33" autoAdjust="0"/>
  </p:normalViewPr>
  <p:slideViewPr>
    <p:cSldViewPr>
      <p:cViewPr varScale="1">
        <p:scale>
          <a:sx n="114" d="100"/>
          <a:sy n="11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486FF2A-E654-4985-9FA9-20428AF83020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94298A4-1781-4E22-AF1A-5334805B14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 ресурсный центр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модернизации воспитательной деятельности  в образовательных организациях города Екатеринбурга на 2020-2023 гг. 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ЕКАТЕРИНБУРГСКИЙ ДОМ УЧИТЕЛЯ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Admin\Desktop\Новый логотип ЕДУ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1" y="-5352"/>
            <a:ext cx="1524254" cy="153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861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5689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Осуществление ГРЦ совместно с РРЦ комплекса </a:t>
            </a:r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адресных, дифференцированных методических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услуг для ОО</a:t>
            </a:r>
          </a:p>
          <a:p>
            <a:endParaRPr lang="ru-RU" sz="1600" dirty="0" smtClean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В  комплекс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входит: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предметно-методический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сервис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(предоставление пакета эффективных технологий обучения и воспитания, подготовка методических пособий);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мониторинговый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сервис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(разработка инструментария мониторинга организации воспитательной деятельности, проведение диагностических исследований);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консалтинговый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сервис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(практико-ориентированное консультирование по решению актуальных педагогических и управленческих задач);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экспертный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сервис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(редактирование методических продуктов);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информационно-библиотечный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сервис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(поиск, накопление, систематизация и трансферт научно-методической и психолого-педагогической информации, создание информационных банков данных, издание методической продукции);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маркетинговый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сервис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(изучение востребованных социумом видов, форматов событий/технологий в области воспитания, определение степени удовлетворения проведенных событий в МОО);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методический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консалтинг, методический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коучинг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 (т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</a:rPr>
              <a:t>ренинг) для оказания оперативной методической поддержки, повышения уровня методологической, технологической культуры педагогов.</a:t>
            </a:r>
            <a:endParaRPr lang="ru-RU" sz="1600" b="0" i="0" dirty="0">
              <a:solidFill>
                <a:srgbClr val="0070C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7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Desktop\Новый логотип ЕДУ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5" y="0"/>
            <a:ext cx="687098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7859" y="0"/>
            <a:ext cx="87849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ПРОДУКТ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СЕТЕВОГО ПРОЕКТА В РАМКАХ ДЕЯТЕЛЬНОСТИ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ГРЦ/РРЦ</a:t>
            </a:r>
          </a:p>
          <a:p>
            <a:pPr algn="ctr"/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Муниципальная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модернизации воспитательной деятельности  в общеобразовательных организациях с разработкой нормативно-правовых, организационно-содержательных, мониторинговых материалов для ее внедрения и функционирования;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электронного банка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лучших практико-ориентированных методических разработок, методических рекомендаций по разработке, апробации    и реализации  рабочей Программы воспитания;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муниципального виртуального навигатора (атласа)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инновационных воспитательных практик  методик, технологий;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информационно-библиотечного сервиса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 мобильной систематизации и трансферта между ОО города методических продуктов, материалов;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деятельности ГРЦ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профессиональному сообществу и широкой общественности города   с целью повышения статуса специалистов в области воспитания,  уровня компетенции всех субъектов воспитательного процесса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8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Desktop\Новый логотип ЕДУ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5" y="0"/>
            <a:ext cx="687098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39073" y="92531"/>
            <a:ext cx="8153407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 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 образования Администрации города Екатеринбурга от 17.02.2021  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220/46/36 </a:t>
            </a: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присвоении статуса городского ресурсного центра  по модернизации воспитательной деятельности в образовательных организациях города Екатеринбурга на 2020-2023 гг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ДОКУМЕНТЫ городского ресурсного центра           ОФИЦИАЛЬНЫЙ  САЙТ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://www.imc-eduekb.ru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Раздел «РЕСУРСНЫЕ ЦЕНТРЫ». ВОСПИТАНИЕ. </a:t>
            </a:r>
          </a:p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деятельности ГРЦ 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</a:p>
          <a:p>
            <a:pPr algn="ctr"/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модернизация единого воспитательного пространства общеобразовательных школ на уровне МО «город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Екатеринбург»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063" y="3424238"/>
            <a:ext cx="14287" cy="14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8028384" y="19811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81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\Desktop\Новый логотип ЕДУ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5" y="0"/>
            <a:ext cx="687098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72357" y="188640"/>
            <a:ext cx="86227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ГРЦ</a:t>
            </a:r>
            <a:endParaRPr lang="ru-RU" sz="1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 ПЛОЩАДКИ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РАЙОННЫЕ РЕСУРСНЫЕ ЦЕНТРЫ ПО ВИДАМ ДЕЯТЕЛЬНОСТИ </a:t>
            </a:r>
          </a:p>
          <a:p>
            <a:pPr algn="ctr"/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инвариантным и вариативным модулям ПРИМЕРНОЙ ПРОГРАММЫ ВОСПИТАНИЯ)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общешкольные дела – ОО №№ 10, 19,44, 61, 67, 69, 87, 116, 125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Классное руководство и наставничество – ОО №№ 17, 159, 185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внеурочной деятельности – ОО № 104 «Классическая гимназия»</a:t>
            </a: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урок – ОО № 88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родителями – ОО №№ 48, 59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Самоуправление – ОО №№ 28, 52, 135, 175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Профориентация – ОО № 164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общественные объединения – ОО №№ 9, 84, 98, 173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 – ОО №№ 71, 93, 95, 170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Экскурсии, экспедиции, походы – ОО № 97 имени </a:t>
            </a:r>
            <a:r>
              <a:rPr lang="ru-RU" sz="16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В.Гуменюка</a:t>
            </a:r>
            <a:endParaRPr lang="ru-RU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Школьные медиа – ОО №№ 4, 63, 177, 200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предметно-эстетической среды – ОО №№ 21, 50, 148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Авторские модули – ОО №№ 12, 67, 131, 142 (школьный музей), ОО № 99 (школьная служба примирения), ОО № 100 (</a:t>
            </a:r>
            <a:r>
              <a:rPr lang="ru-RU" sz="16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здоровьесбережение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ОО № 22 (театр)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293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2357" y="188640"/>
            <a:ext cx="86227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ГРЦ</a:t>
            </a:r>
            <a:endParaRPr lang="ru-RU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КООРДИНАЦИОННЫЙ СОВЕТ ГОРОДСКОГО РЕСУРСНОГО ЦЕНТРА - </a:t>
            </a:r>
          </a:p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аместители директоров по воспитательной работе ОО: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Верх-</a:t>
            </a:r>
            <a:r>
              <a:rPr lang="ru-RU" sz="16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Исетский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район:          МАОУ гимназия  № 2 (Соболева Ю.В.),  </a:t>
            </a:r>
          </a:p>
          <a:p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МАОУ гимназия № 202 (Мишенькина А.Ю.)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Железнодорожный район:    МАОУ СОШ  № 4 (Фокина Д.М.)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Кировский район:                  МБОУ СОШ № 125 (Слаутина Т.С.)</a:t>
            </a:r>
          </a:p>
          <a:p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МАОУ гимназия № 45 (Стрижак А.Г.)</a:t>
            </a:r>
          </a:p>
          <a:p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МАОУ лицей № 88 (Рубцова Т.В.)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Ленинский район:                  МАОУ СОШ № 16 (Собенина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Д.Д.)</a:t>
            </a:r>
          </a:p>
          <a:p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МАОУ лицей № 173 (Штуркина Н.С.)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Октябрьский район:               МБОУ СОШ № 62 (Петропавловская М.Ф.)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МАОУ СОШ № 7 (Головина Л.В.)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Орджоникидзевский район:  МАОУ СОШ № 167 (Каюмова Л.А.)</a:t>
            </a:r>
          </a:p>
          <a:p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МАОУ СОШ № 138 (Герасимова С.В.)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Чкаловский район:                 МБОУ СОШ № 84 (Удовиченко Е.С.)</a:t>
            </a:r>
          </a:p>
          <a:p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МАОУ 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 № 177 (Кузнецова А.В.)</a:t>
            </a:r>
          </a:p>
          <a:p>
            <a:endParaRPr lang="ru-RU" sz="1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Admin\Desktop\Новый логотип ЕДУ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5" y="0"/>
            <a:ext cx="687098" cy="69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77959" y="4293096"/>
            <a:ext cx="90730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РЕСУРСНОГО ЦЕНТРА – </a:t>
            </a:r>
          </a:p>
          <a:p>
            <a:pPr algn="ctr"/>
            <a:r>
              <a:rPr lang="ru-RU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ВОИНКОВА Т.Е., заместитель директора МБУ ИМЦ «Екатеринбургский Дом Учителя» </a:t>
            </a:r>
          </a:p>
        </p:txBody>
      </p:sp>
    </p:spTree>
    <p:extLst>
      <p:ext uri="{BB962C8B-B14F-4D97-AF65-F5344CB8AC3E}">
        <p14:creationId xmlns:p14="http://schemas.microsoft.com/office/powerpoint/2010/main" val="2311582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524756"/>
              </p:ext>
            </p:extLst>
          </p:nvPr>
        </p:nvGraphicFramePr>
        <p:xfrm>
          <a:off x="899592" y="548680"/>
          <a:ext cx="6696744" cy="1741488"/>
        </p:xfrm>
        <a:graphic>
          <a:graphicData uri="http://schemas.openxmlformats.org/drawingml/2006/table">
            <a:tbl>
              <a:tblPr firstRow="1" firstCol="1" bandRow="1"/>
              <a:tblGrid>
                <a:gridCol w="1190904"/>
                <a:gridCol w="3633632"/>
                <a:gridCol w="1872208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№/кураторы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группы – члены Координационного совета (КС)</a:t>
                      </a:r>
                      <a:endParaRPr lang="ru-RU" sz="10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Модуль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ШКОЛЫ/РРЦ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100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группа РРЦ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dirty="0" smtClean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 smtClean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ОО</a:t>
                      </a:r>
                      <a:r>
                        <a:rPr lang="ru-RU" sz="1100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№ 2, 45, 138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Классное руководство и наставничество.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185 (ВИ), 17 (ЛЕН), </a:t>
                      </a:r>
                      <a:endParaRPr lang="ru-RU" sz="1200" dirty="0" smtClean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159 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 ЛЕН)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Работа с 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родителями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 (ВИ), 59 (ЧК)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Школьная служба примирения (авторский модуль)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 (ОРДЖО)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Экскурсии, 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походы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экспедиции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 (</a:t>
                      </a:r>
                      <a:r>
                        <a:rPr lang="ru-RU" sz="1200" dirty="0" err="1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Окт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895598"/>
              </p:ext>
            </p:extLst>
          </p:nvPr>
        </p:nvGraphicFramePr>
        <p:xfrm>
          <a:off x="899592" y="2492896"/>
          <a:ext cx="6696744" cy="767969"/>
        </p:xfrm>
        <a:graphic>
          <a:graphicData uri="http://schemas.openxmlformats.org/drawingml/2006/table">
            <a:tbl>
              <a:tblPr firstRow="1" firstCol="1" bandRow="1"/>
              <a:tblGrid>
                <a:gridCol w="1152128"/>
                <a:gridCol w="3672408"/>
                <a:gridCol w="1872208"/>
              </a:tblGrid>
              <a:tr h="210312">
                <a:tc rowSpan="3"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2"/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группа РРЦ</a:t>
                      </a:r>
                      <a:endParaRPr lang="ru-RU" sz="1100" dirty="0" smtClean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10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ОО</a:t>
                      </a:r>
                      <a:r>
                        <a:rPr lang="ru-RU" sz="1100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№ 88, 167</a:t>
                      </a:r>
                      <a:endParaRPr lang="ru-RU" sz="1200" dirty="0" smtClean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Школьный урок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 ( Кир)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Курсы внеурочной деятельности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104 (ЖД)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3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Профориентация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164 ( Кир)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186608"/>
              </p:ext>
            </p:extLst>
          </p:nvPr>
        </p:nvGraphicFramePr>
        <p:xfrm>
          <a:off x="899592" y="3717032"/>
          <a:ext cx="6696744" cy="1261872"/>
        </p:xfrm>
        <a:graphic>
          <a:graphicData uri="http://schemas.openxmlformats.org/drawingml/2006/table">
            <a:tbl>
              <a:tblPr firstRow="1" firstCol="1" bandRow="1"/>
              <a:tblGrid>
                <a:gridCol w="1152128"/>
                <a:gridCol w="3730914"/>
                <a:gridCol w="1813702"/>
              </a:tblGrid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 группа РРЦ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ОО № 7,  84, 173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Самоуправление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 (ОКТ), 52 (ЧК), 135 (ЧК), 175 (ЛЕН)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Детские общественные объединения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 (ВИ), 84 (ЧК), 173 (Лен), 98 (Ордж)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Волонтерство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 (лен), 71 (ОКТ), 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 ЖД), 95 (</a:t>
                      </a:r>
                      <a:r>
                        <a:rPr lang="ru-RU" sz="1200" dirty="0" err="1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Орджо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128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45398"/>
              </p:ext>
            </p:extLst>
          </p:nvPr>
        </p:nvGraphicFramePr>
        <p:xfrm>
          <a:off x="1259632" y="908720"/>
          <a:ext cx="6984776" cy="806961"/>
        </p:xfrm>
        <a:graphic>
          <a:graphicData uri="http://schemas.openxmlformats.org/drawingml/2006/table">
            <a:tbl>
              <a:tblPr firstRow="1" firstCol="1" bandRow="1"/>
              <a:tblGrid>
                <a:gridCol w="1224136"/>
                <a:gridCol w="2736304"/>
                <a:gridCol w="3024336"/>
              </a:tblGrid>
              <a:tr h="8069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 группа РРЦ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ОО № 125,</a:t>
                      </a:r>
                      <a:r>
                        <a:rPr lang="ru-RU" sz="1200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86, 202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Ключевые 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общешкольные 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дела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125 (КИР), 87 (ЧК), 116 (ВИ), 61 (ЧК),  67 (ОРДЖО), 69 (ВИ), 10 (ЛЕН), 19 (ЛЕН),  44 (ЧК)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843188"/>
              </p:ext>
            </p:extLst>
          </p:nvPr>
        </p:nvGraphicFramePr>
        <p:xfrm>
          <a:off x="1259632" y="1988840"/>
          <a:ext cx="6984776" cy="630936"/>
        </p:xfrm>
        <a:graphic>
          <a:graphicData uri="http://schemas.openxmlformats.org/drawingml/2006/table">
            <a:tbl>
              <a:tblPr firstRow="1" firstCol="1" bandRow="1"/>
              <a:tblGrid>
                <a:gridCol w="1224136"/>
                <a:gridCol w="2736304"/>
                <a:gridCol w="3024336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 группа</a:t>
                      </a:r>
                      <a:r>
                        <a:rPr lang="ru-RU" sz="1200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РРЦ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ОО № 4, 177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Школьные медиа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63 (ВИ), 177 (ЧК), 200 (ЧК), 4 (ЖД)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Организация предметно-эстетической среды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 (ЧК), 148, 50 (ЖД)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025500"/>
              </p:ext>
            </p:extLst>
          </p:nvPr>
        </p:nvGraphicFramePr>
        <p:xfrm>
          <a:off x="1259632" y="188640"/>
          <a:ext cx="6984776" cy="576064"/>
        </p:xfrm>
        <a:graphic>
          <a:graphicData uri="http://schemas.openxmlformats.org/drawingml/2006/table">
            <a:tbl>
              <a:tblPr firstRow="1" firstCol="1" bandRow="1"/>
              <a:tblGrid>
                <a:gridCol w="1224136"/>
                <a:gridCol w="2736304"/>
                <a:gridCol w="3024336"/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№/кураторы</a:t>
                      </a:r>
                      <a:r>
                        <a:rPr lang="ru-RU" sz="1200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–члены КС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Модуль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ШКОЛЫ/РРЦ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287596"/>
              </p:ext>
            </p:extLst>
          </p:nvPr>
        </p:nvGraphicFramePr>
        <p:xfrm>
          <a:off x="1259632" y="2996952"/>
          <a:ext cx="6912768" cy="1261872"/>
        </p:xfrm>
        <a:graphic>
          <a:graphicData uri="http://schemas.openxmlformats.org/drawingml/2006/table">
            <a:tbl>
              <a:tblPr firstRow="1" firstCol="1" bandRow="1"/>
              <a:tblGrid>
                <a:gridCol w="1152128"/>
                <a:gridCol w="2736304"/>
                <a:gridCol w="3024336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 группа РРЦ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ОО № 62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Авторский модуль «Школьный музей»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 (ВИ), 131, 142 (ЧК), 67 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 ОРДЖО)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Авторские модули: «Здоровьесбрежение»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«Театр ИГРА»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 (ОРДЖО)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 (ОРДЖО)</a:t>
                      </a:r>
                      <a:endParaRPr lang="ru-RU" sz="1100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25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85698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ПЛАН ДЕЯТЕЛЬНОСТИ ГРЦ НА </a:t>
            </a:r>
            <a:r>
              <a:rPr lang="en-US" sz="1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II 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ПОЛУГОДИЕ 2020/2021 учебного года на официальном сайте 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http://www.imc-eduekb.ru/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b="0" i="0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СОБЫТИЯ</a:t>
            </a:r>
            <a:endParaRPr lang="ru-RU" sz="1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12.03.2021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установочное совещание ГРЦ для районных ресурсных центров, координационного совета</a:t>
            </a:r>
          </a:p>
          <a:p>
            <a:pPr algn="just"/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19.03.2021 с 10:00 до 12:00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ефлексивная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практика: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sz="1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ВОСПИТАНИЯ: КАК ОТРАЗИТЬ СПЕЦИФИКУ И УНИКАЛЬНОСТЬ </a:t>
            </a:r>
            <a:r>
              <a:rPr lang="ru-RU" sz="1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ШКОЛЫ» </a:t>
            </a:r>
            <a:r>
              <a:rPr lang="ru-RU" sz="1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(выступления  членов КС по  формам участия со школами города - участниками рабочих групп!) </a:t>
            </a:r>
          </a:p>
          <a:p>
            <a:pPr algn="just"/>
            <a:endParaRPr lang="ru-RU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2021года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создание алгоритма работы КС с 6 группами РРЦ (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!); 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групп  на базах РРЦ из числа школ Екатеринбурга, имеющих положительный практико-ориентированный опыт по видам совместной деятельности взросло-детских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общностей </a:t>
            </a:r>
            <a:r>
              <a:rPr lang="ru-RU" sz="16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(алгоритм!);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поиск лучших практик других регионов (платформа «</a:t>
            </a:r>
            <a:r>
              <a:rPr lang="ru-RU" sz="16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Взаимообучение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городов»…), определение школ-партнеров на уровне города, региона, РФ; социальных межведомственных партнеров; экспертов в области воспитания федерального уровня; спонсоров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…(определить с РРЦ!)</a:t>
            </a:r>
          </a:p>
          <a:p>
            <a:pPr algn="just"/>
            <a:endParaRPr lang="ru-RU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март-май 2021 года: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формирование электронной базы лучших воспитательных практик по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видам  деятельности 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РРЦ (нормативно-правовая база, цели, задачи, виды, формы, содержание, мониторинг модулей  Примерной 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воспитания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ссылка на электронный рабочий еженедельник РРЦ </a:t>
            </a:r>
            <a:r>
              <a:rPr lang="ru-RU" sz="1600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(формат и содержание!)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электронный методический атлас (навигатор) лучших практик, методик, технологий, форм по модулям Примерной программы воспитания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(формат, алгоритм работы!);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баннер/буклет/лента новостей на сайтах РРЦ 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(координация КС!)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дополнения на сайтах ОО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членах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  <a:endParaRPr lang="ru-RU" sz="16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78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–май 2021 года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педагогические онлайн –кафе «Практикум-презентация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РРЦ с участием педагогической общественности города: зам. директора, классные руководители, педагоги-организаторы….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(формат проведения, 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подготовки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16:00! </a:t>
            </a:r>
          </a:p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24.03.2021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–стартовое педагогическое кафе ГРЦ /РРЦ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31.03.2021 (группа № 3 РРЦ) – самоуправление, ДОО, </a:t>
            </a:r>
            <a:r>
              <a:rPr lang="ru-RU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07.04.2021 (группа № 5 РРЦ) – школьные медиа, организация П-Э среды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14.04.2021  (группа № 6 РРЦ) – авторские модули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21.04.2021 (группа № 4 РРЦ) – ключевые общешкольные дела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28.04. 2021 (группа № 2 РРЦ) -  школьный урок, курсы внеурочной деятельности, профориентация</a:t>
            </a:r>
          </a:p>
          <a:p>
            <a:pPr algn="just"/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12.05.2021 (группа № 1 РРЦ) – классное руководство, работа с родителями, школьная служба примирения, экскурсии</a:t>
            </a:r>
          </a:p>
          <a:p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25.05.2021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предоставление отчетной документации РРЦ  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26.05.2021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финальное педагогическое кафе ГРЦ/РРЦ</a:t>
            </a:r>
          </a:p>
          <a:p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826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9208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КОНСУЛЬТАЦИИ, МЕТОДИЧЕСКИЕ СБОРЫ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Еженедельно, по пятницам  с 10.00 до 12.00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методические часы с кураторами РРЦ (6 групп)   и членами КС (очно,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– по запросу</a:t>
            </a:r>
          </a:p>
          <a:p>
            <a:pPr algn="just"/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выездные сборы лидеров воспитательных систем</a:t>
            </a:r>
          </a:p>
          <a:p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652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1384</TotalTime>
  <Words>1401</Words>
  <Application>Microsoft Office PowerPoint</Application>
  <PresentationFormat>Экран (4:3)</PresentationFormat>
  <Paragraphs>162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Углы</vt:lpstr>
      <vt:lpstr>Городской  ресурсный центр по модернизации воспитательной деятельности  в образовательных организациях города Екатеринбурга на 2020-2023 гг.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Администрации города Екатеринбурга</dc:title>
  <dc:creator>Admin</dc:creator>
  <cp:lastModifiedBy>Татьяна Евгеньевна</cp:lastModifiedBy>
  <cp:revision>81</cp:revision>
  <dcterms:created xsi:type="dcterms:W3CDTF">2020-08-17T02:41:57Z</dcterms:created>
  <dcterms:modified xsi:type="dcterms:W3CDTF">2021-03-10T11:47:19Z</dcterms:modified>
</cp:coreProperties>
</file>