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0" r:id="rId11"/>
    <p:sldId id="264" r:id="rId12"/>
    <p:sldId id="265" r:id="rId13"/>
    <p:sldId id="266" r:id="rId14"/>
    <p:sldId id="267" r:id="rId15"/>
    <p:sldId id="279" r:id="rId16"/>
    <p:sldId id="268" r:id="rId17"/>
    <p:sldId id="28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2" r:id="rId27"/>
    <p:sldId id="283" r:id="rId28"/>
    <p:sldId id="284" r:id="rId29"/>
    <p:sldId id="287" r:id="rId30"/>
    <p:sldId id="288" r:id="rId31"/>
    <p:sldId id="289" r:id="rId32"/>
    <p:sldId id="291" r:id="rId33"/>
    <p:sldId id="293" r:id="rId34"/>
  </p:sldIdLst>
  <p:sldSz cx="9144000" cy="6858000" type="screen4x3"/>
  <p:notesSz cx="6858000" cy="9144000"/>
  <p:custDataLst>
    <p:tags r:id="rId35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3366FF"/>
    <a:srgbClr val="00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54E81F0-B289-4D00-BDB1-66C413F56239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272A2-90C9-4F40-BD8A-229E747C0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A7AEA-86F4-4B31-B2DD-0461E5B97E28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E6D61-8363-4694-9208-21185E824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5A23A-FF79-438C-B439-FB3527D81D3C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2F6C5-F661-412E-816E-EB6422C55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653C-C17D-4431-952A-5483C12C6D34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CE140-2AA8-465F-AFE1-918FCBFFF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62D53-C137-4889-98D4-F584AA560006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67912-6BF9-4CF6-9A5A-E4D9B5849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DD67A-1BB1-4D1E-8E72-0306A98D6478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B6293-84BC-46CC-B132-BF46DA2E7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FF6E0-6F7D-4903-B910-A8623E3BC720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5CF1E-8219-44AF-9621-AA0AE3C01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DE14C-BA8D-4538-ABCE-7AE43D3B3B71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62643-A2EC-4475-B82A-28A7CE464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90DF7-A84C-4EAE-9886-FCCED80519D8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3BDC7-411F-4AEC-89AA-40138D19B1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89942-247E-45D1-828E-06C01E643290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E249D-2518-4ADF-80C9-3BB2C0D21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680E0-2F7C-4720-8484-A489C4054C95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99218-C69A-4D7D-B507-A4CA45696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64FCF69-BABC-4990-803A-74EB1AD77887}" type="datetimeFigureOut">
              <a:rPr lang="ru-RU"/>
              <a:pPr>
                <a:defRPr/>
              </a:pPr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12D2B18B-2A08-4A4A-8F7E-C8ED54450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9" r:id="rId2"/>
    <p:sldLayoutId id="2147483804" r:id="rId3"/>
    <p:sldLayoutId id="2147483800" r:id="rId4"/>
    <p:sldLayoutId id="2147483801" r:id="rId5"/>
    <p:sldLayoutId id="2147483805" r:id="rId6"/>
    <p:sldLayoutId id="2147483806" r:id="rId7"/>
    <p:sldLayoutId id="2147483807" r:id="rId8"/>
    <p:sldLayoutId id="2147483808" r:id="rId9"/>
    <p:sldLayoutId id="2147483802" r:id="rId10"/>
    <p:sldLayoutId id="2147483809" r:id="rId11"/>
  </p:sldLayoutIdLst>
  <p:transition spd="med">
    <p:plus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008ABF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p-p.com.ua/articles/3843" TargetMode="Externa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>
          <a:xfrm>
            <a:off x="1214438" y="3857629"/>
            <a:ext cx="6858000" cy="642941"/>
          </a:xfrm>
        </p:spPr>
        <p:txBody>
          <a:bodyPr/>
          <a:lstStyle/>
          <a:p>
            <a:pPr algn="ctr" eaLnBrk="1" hangingPunct="1"/>
            <a:r>
              <a:rPr lang="ru-RU" sz="4000" b="1" i="1" dirty="0" smtClean="0">
                <a:solidFill>
                  <a:srgbClr val="FF0000"/>
                </a:solidFill>
              </a:rPr>
              <a:t>Учусь принимать решения в опасных ситуациях</a:t>
            </a:r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5143500"/>
            <a:ext cx="7143750" cy="533400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Правила поведения в различных  чрезвычайных ситуациях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1" descr="Картинка 144 из 219"/>
          <p:cNvPicPr>
            <a:picLocks noChangeAspect="1" noChangeArrowheads="1"/>
          </p:cNvPicPr>
          <p:nvPr/>
        </p:nvPicPr>
        <p:blipFill>
          <a:blip r:embed="rId2"/>
          <a:srcRect t="7018"/>
          <a:stretch>
            <a:fillRect/>
          </a:stretch>
        </p:blipFill>
        <p:spPr bwMode="auto">
          <a:xfrm rot="-780000">
            <a:off x="381000" y="1354138"/>
            <a:ext cx="2786063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1" descr="http://www.01-02.ru/rbt/PHP/APP/yard/stranger/i/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">
            <a:off x="1298575" y="504825"/>
            <a:ext cx="27146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Рисунок 1" descr="Чужая маши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560000">
            <a:off x="3275013" y="593725"/>
            <a:ext cx="2928937" cy="2417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8" name="Рисунок 1" descr="Подозрительный шу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60000">
            <a:off x="5116513" y="563563"/>
            <a:ext cx="3214687" cy="2382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Рисунок 3" descr="Дома пожа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20000">
            <a:off x="6072188" y="1725613"/>
            <a:ext cx="2701925" cy="218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960"/>
                            </p:stCondLst>
                            <p:childTnLst>
                              <p:par>
                                <p:cTn id="18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960"/>
                            </p:stCondLst>
                            <p:childTnLst>
                              <p:par>
                                <p:cTn id="28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960"/>
                            </p:stCondLst>
                            <p:childTnLst>
                              <p:par>
                                <p:cTn id="38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94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960"/>
                            </p:stCondLst>
                            <p:childTnLst>
                              <p:par>
                                <p:cTn id="48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194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960"/>
                            </p:stCondLst>
                            <p:childTnLst>
                              <p:par>
                                <p:cTn id="58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70" decel="100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770" decel="100000"/>
                                        <p:tgtEl>
                                          <p:spTgt spid="194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Незнакомец</a:t>
            </a:r>
            <a:endParaRPr lang="ru-RU" sz="44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4572000"/>
            <a:ext cx="8786812" cy="1785938"/>
          </a:xfrm>
        </p:spPr>
        <p:txBody>
          <a:bodyPr>
            <a:normAutofit fontScale="925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Не соглашайся на предложения сняться в кино, принять участие в конкурсе красоты, поесть мороженого, посмотреть мультфильмы, новую компьютерную игру или забавных щенков. Именно такими уловками пользуются преступники, заманивая своих жертв.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pic>
        <p:nvPicPr>
          <p:cNvPr id="18436" name="Рисунок 7" descr="Незнакоме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1214438"/>
            <a:ext cx="58578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Незнакомец</a:t>
            </a:r>
            <a:endParaRPr lang="ru-RU" sz="4400" smtClean="0"/>
          </a:p>
        </p:txBody>
      </p:sp>
      <p:sp>
        <p:nvSpPr>
          <p:cNvPr id="1945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143500"/>
            <a:ext cx="8229600" cy="1285875"/>
          </a:xfrm>
        </p:spPr>
        <p:txBody>
          <a:bodyPr/>
          <a:lstStyle/>
          <a:p>
            <a:pPr algn="just" eaLnBrk="1" hangingPunct="1"/>
            <a:r>
              <a:rPr lang="ru-RU" smtClean="0"/>
              <a:t>Не старайся забежать в подъезд или где-то спрятаться. Преступник может оказаться быстрее тебя, и ты окажешься в ловушке.</a:t>
            </a:r>
          </a:p>
        </p:txBody>
      </p:sp>
      <p:pic>
        <p:nvPicPr>
          <p:cNvPr id="19460" name="Рисунок 10" descr="Незнакоме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1285875"/>
            <a:ext cx="62865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857250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Незнакомец</a:t>
            </a:r>
            <a:endParaRPr lang="ru-RU" sz="4400" smtClean="0"/>
          </a:p>
        </p:txBody>
      </p:sp>
      <p:sp>
        <p:nvSpPr>
          <p:cNvPr id="20483" name="Содержимое 2"/>
          <p:cNvSpPr>
            <a:spLocks noGrp="1"/>
          </p:cNvSpPr>
          <p:nvPr>
            <p:ph sz="quarter" idx="1"/>
          </p:nvPr>
        </p:nvSpPr>
        <p:spPr>
          <a:xfrm>
            <a:off x="500063" y="5357813"/>
            <a:ext cx="8229600" cy="1143000"/>
          </a:xfrm>
        </p:spPr>
        <p:txBody>
          <a:bodyPr/>
          <a:lstStyle/>
          <a:p>
            <a:pPr algn="just" eaLnBrk="1" hangingPunct="1"/>
            <a:r>
              <a:rPr lang="ru-RU" smtClean="0"/>
              <a:t>Никогда не принимай от посторонних людей пакеты, сумки, коробки, даже под видом подарков.</a:t>
            </a:r>
          </a:p>
        </p:txBody>
      </p:sp>
      <p:pic>
        <p:nvPicPr>
          <p:cNvPr id="20484" name="Рисунок 13" descr="Незнакоме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357313"/>
            <a:ext cx="6500812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Подозрительный шум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5000625"/>
            <a:ext cx="8715375" cy="1428750"/>
          </a:xfrm>
        </p:spPr>
        <p:txBody>
          <a:bodyPr>
            <a:normAutofit fontScale="925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Если ты услышишь в подъезде громкий шум или подозрительные звуки (например, звуки ссоры), не пытайся самостоятельно во всём разобраться. За порогом квартиры тебя может ждать страшная опасность.</a:t>
            </a:r>
            <a:endParaRPr lang="ru-RU" dirty="0"/>
          </a:p>
        </p:txBody>
      </p:sp>
      <p:pic>
        <p:nvPicPr>
          <p:cNvPr id="21508" name="Рисунок 1" descr="Подозрительный шу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285875"/>
            <a:ext cx="5786438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Подозрительный шум</a:t>
            </a:r>
            <a:endParaRPr lang="ru-RU" sz="4400" smtClean="0"/>
          </a:p>
        </p:txBody>
      </p:sp>
      <p:pic>
        <p:nvPicPr>
          <p:cNvPr id="22531" name="Рисунок 4" descr="Подозрительный шу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285875"/>
            <a:ext cx="7024687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Подозрительный шум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85938"/>
            <a:ext cx="8229600" cy="4370387"/>
          </a:xfrm>
        </p:spPr>
        <p:txBody>
          <a:bodyPr/>
          <a:lstStyle/>
          <a:p>
            <a:pPr algn="just" eaLnBrk="1" hangingPunct="1"/>
            <a:r>
              <a:rPr lang="ru-RU" dirty="0" smtClean="0"/>
              <a:t>Лучше не геройствовать, а сразу позвонить в </a:t>
            </a:r>
            <a:r>
              <a:rPr lang="ru-RU" dirty="0" smtClean="0"/>
              <a:t>полицию</a:t>
            </a:r>
            <a:r>
              <a:rPr lang="ru-RU" dirty="0" smtClean="0"/>
              <a:t> </a:t>
            </a:r>
            <a:r>
              <a:rPr lang="ru-RU" dirty="0" smtClean="0"/>
              <a:t>по телефону 102 и рассказать обо всем, что слышишь. Если сможешь, выгляни в окно, посмотри, что происходит на улице. Если увидишь, что из подъезда выходят незнакомые тебе люди, постарайся запомнить, как они выглядят, во что одеты и в какую сторону пойдут. Потом обязательно расскажи об этом сотрудникам </a:t>
            </a:r>
            <a:r>
              <a:rPr lang="ru-RU" dirty="0" smtClean="0"/>
              <a:t>полиции</a:t>
            </a:r>
            <a:r>
              <a:rPr lang="ru-RU" dirty="0" smtClean="0"/>
              <a:t> </a:t>
            </a:r>
            <a:r>
              <a:rPr lang="ru-RU" dirty="0" smtClean="0"/>
              <a:t>- твоя информация поможет им найти и задержать возможных преступников.</a:t>
            </a: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Подозрительный шум</a:t>
            </a:r>
            <a:endParaRPr lang="ru-RU" sz="4400" smtClean="0"/>
          </a:p>
        </p:txBody>
      </p:sp>
      <p:pic>
        <p:nvPicPr>
          <p:cNvPr id="24579" name="Рисунок 7" descr="Подозрительный шу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57313"/>
            <a:ext cx="700087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000" b="1" dirty="0" smtClean="0"/>
              <a:t>Подозрительный шум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71625"/>
            <a:ext cx="8229600" cy="4584700"/>
          </a:xfrm>
        </p:spPr>
        <p:txBody>
          <a:bodyPr/>
          <a:lstStyle/>
          <a:p>
            <a:pPr algn="just" eaLnBrk="1" hangingPunct="1"/>
            <a:r>
              <a:rPr lang="ru-RU" dirty="0" smtClean="0"/>
              <a:t>Если ты находишься дома один, даже если ты услышишь крики о помощи, ни в коем случае не открывай дверь. Преступники - очень хитрые люди, они могут обмануть тебя, чтобы проникнуть в квартиру. Если за дверью происходит что-то действительно серьёзное и опасное, всё равно не открывай её - взрослые сильнее тебя, с ними ты не справишься. Помни, что бандиты могут быть вооружены. Единственное, что ты должен сделать - это сразу позвонить в </a:t>
            </a:r>
            <a:r>
              <a:rPr lang="ru-RU" dirty="0" smtClean="0"/>
              <a:t>полицию</a:t>
            </a:r>
            <a:r>
              <a:rPr lang="ru-RU" dirty="0" smtClean="0"/>
              <a:t> </a:t>
            </a:r>
            <a:r>
              <a:rPr lang="ru-RU" dirty="0" smtClean="0"/>
              <a:t>и сообщить о происходящем.</a:t>
            </a: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Подозрительный шум</a:t>
            </a:r>
            <a:endParaRPr lang="ru-RU" sz="4000" dirty="0" smtClean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Сообщи сотрудникам полиции.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57884" y="3429000"/>
            <a:ext cx="2571768" cy="21431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/>
              <a:t>102</a:t>
            </a:r>
          </a:p>
        </p:txBody>
      </p:sp>
      <p:pic>
        <p:nvPicPr>
          <p:cNvPr id="5" name="Рисунок 4" descr="3108203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714620"/>
            <a:ext cx="4772968" cy="3393282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Чужая машина</a:t>
            </a:r>
          </a:p>
        </p:txBody>
      </p:sp>
      <p:pic>
        <p:nvPicPr>
          <p:cNvPr id="27651" name="Рисунок 1" descr="Чужая маш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214438"/>
            <a:ext cx="7072312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58483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Когда что-то происходит, у нас порой нет времени думать.  Главное - действовать и действовать правильно. Поэтому в этой презентации ты найдешь правила поведения в различных ситуациях и другую важную и нужную информацию. Она поможет тебе спасти собственную жизнь и жизнь твоих близких. Поделись своими знаниями с друзьями и одноклассниками - и вы станете сильнее перед лицом возможной опасности!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Чужая машина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929188"/>
            <a:ext cx="8229600" cy="1428750"/>
          </a:xfrm>
        </p:spPr>
        <p:txBody>
          <a:bodyPr>
            <a:normAutofit fontScale="925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Если человек называет себя знакомым или другом твоих родителей, но лично тебе он незнаком, не соглашайся ни на какие его предложения, например, отвезти тебя к родителям. Ложь - одно из главных орудий преступников!</a:t>
            </a:r>
            <a:endParaRPr lang="ru-RU" dirty="0"/>
          </a:p>
        </p:txBody>
      </p:sp>
      <p:pic>
        <p:nvPicPr>
          <p:cNvPr id="28676" name="Рисунок 4" descr="Чужая маш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1214438"/>
            <a:ext cx="6072188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Чужая машина</a:t>
            </a:r>
          </a:p>
        </p:txBody>
      </p:sp>
      <p:pic>
        <p:nvPicPr>
          <p:cNvPr id="29699" name="Рисунок 7" descr="Чужая маш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285875"/>
            <a:ext cx="728662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Огонь – страшная сила</a:t>
            </a:r>
          </a:p>
        </p:txBody>
      </p:sp>
      <p:pic>
        <p:nvPicPr>
          <p:cNvPr id="30723" name="Рисунок 3" descr="Дома пож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285875"/>
            <a:ext cx="6786562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90600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Огонь – страшная сила</a:t>
            </a:r>
            <a:endParaRPr lang="ru-RU" sz="4400" smtClean="0"/>
          </a:p>
        </p:txBody>
      </p:sp>
      <p:pic>
        <p:nvPicPr>
          <p:cNvPr id="31747" name="Рисунок 6" descr="Дома пож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357313"/>
            <a:ext cx="70008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Огонь – страшная сила</a:t>
            </a:r>
            <a:endParaRPr lang="ru-RU" sz="4400" smtClean="0"/>
          </a:p>
        </p:txBody>
      </p:sp>
      <p:pic>
        <p:nvPicPr>
          <p:cNvPr id="32771" name="Рисунок 9" descr="Дома пож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285875"/>
            <a:ext cx="7215187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4857760"/>
            <a:ext cx="1643074" cy="1000132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/>
              <a:t>101</a:t>
            </a: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Огонь – страшная сила</a:t>
            </a:r>
            <a:endParaRPr lang="ru-RU" sz="4400" smtClean="0"/>
          </a:p>
        </p:txBody>
      </p:sp>
      <p:pic>
        <p:nvPicPr>
          <p:cNvPr id="33795" name="Рисунок 12" descr="Дома пож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214438"/>
            <a:ext cx="7358062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Огонь – страшная сила</a:t>
            </a:r>
            <a:endParaRPr lang="ru-RU" sz="4400" smtClean="0"/>
          </a:p>
        </p:txBody>
      </p:sp>
      <p:pic>
        <p:nvPicPr>
          <p:cNvPr id="34819" name="Рисунок 15" descr="Дома пож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285875"/>
            <a:ext cx="6929437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Огонь – страшная сила</a:t>
            </a:r>
            <a:endParaRPr lang="ru-RU" sz="4400" smtClean="0"/>
          </a:p>
        </p:txBody>
      </p:sp>
      <p:pic>
        <p:nvPicPr>
          <p:cNvPr id="35843" name="Рисунок 18" descr="Дома пож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285875"/>
            <a:ext cx="6786562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204913"/>
          </a:xfrm>
        </p:spPr>
        <p:txBody>
          <a:bodyPr/>
          <a:lstStyle/>
          <a:p>
            <a:pPr algn="ctr" eaLnBrk="1" hangingPunct="1"/>
            <a:r>
              <a:rPr lang="ru-RU" sz="3600" b="1" smtClean="0"/>
              <a:t>На чью помощь мы можем рассчитывать?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10175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   В жизни каждого человека случается немало радостных событий. Но, к сожалению, порой бывает и так, что нам необходимы чья-то помощь и защита. Находясь дома или в школе, мы знаем, к кому обратиться в трудную минуту, - это наши родители, учителя, друзья. Но, оказавшись один на один с огромным городом, никто не застрахован от различных опасностей. Большой город может встретить нас недружелюбно: угрозы могут подстерегать повсюду - в общественном транспорте, кино, театре, просто на улице. Преступники любыми способами пытаются нарушить покой в нашей жизни. На чью помощь мы можем рассчитывать в таком случае?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Picture 5" descr="D:\Семейная\Ирина\Анимашки\телефон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5072063"/>
            <a:ext cx="1190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5" descr="D:\Семейная\Ирина\Анимашки\телефон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714500"/>
            <a:ext cx="1190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smtClean="0"/>
              <a:t>На чью помощь</a:t>
            </a:r>
            <a:br>
              <a:rPr lang="ru-RU" sz="3600" b="1" smtClean="0"/>
            </a:br>
            <a:r>
              <a:rPr lang="ru-RU" sz="3600" b="1" smtClean="0"/>
              <a:t> мы можем рассчитывать?</a:t>
            </a:r>
            <a:endParaRPr lang="ru-RU" sz="3600" smtClean="0"/>
          </a:p>
        </p:txBody>
      </p:sp>
      <p:sp>
        <p:nvSpPr>
          <p:cNvPr id="37891" name="Содержимое 2"/>
          <p:cNvSpPr>
            <a:spLocks noGrp="1"/>
          </p:cNvSpPr>
          <p:nvPr>
            <p:ph sz="quarter" idx="1"/>
          </p:nvPr>
        </p:nvSpPr>
        <p:spPr>
          <a:xfrm>
            <a:off x="3571875" y="1219200"/>
            <a:ext cx="5214938" cy="4937125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ru-RU" dirty="0" smtClean="0"/>
          </a:p>
          <a:p>
            <a:pPr algn="just" eaLnBrk="1" hangingPunct="1">
              <a:buFont typeface="Wingdings 3" pitchFamily="18" charset="2"/>
              <a:buNone/>
            </a:pPr>
            <a:r>
              <a:rPr lang="ru-RU" sz="2800" b="1" dirty="0" smtClean="0"/>
              <a:t>   Единый телефон вызова всех</a:t>
            </a:r>
          </a:p>
          <a:p>
            <a:pPr algn="just" eaLnBrk="1" hangingPunct="1">
              <a:buFont typeface="Wingdings 3" pitchFamily="18" charset="2"/>
              <a:buNone/>
            </a:pPr>
            <a:r>
              <a:rPr lang="ru-RU" sz="2800" b="1" dirty="0" smtClean="0"/>
              <a:t>   служб помощи.</a:t>
            </a:r>
          </a:p>
          <a:p>
            <a:pPr algn="just" eaLnBrk="1" hangingPunct="1">
              <a:buFont typeface="Wingdings 3" pitchFamily="18" charset="2"/>
              <a:buNone/>
            </a:pPr>
            <a:endParaRPr lang="ru-RU" sz="2800" dirty="0" smtClean="0"/>
          </a:p>
          <a:p>
            <a:pPr algn="just" eaLnBrk="1" hangingPunct="1">
              <a:buFont typeface="Wingdings 3" pitchFamily="18" charset="2"/>
              <a:buNone/>
            </a:pPr>
            <a:endParaRPr lang="ru-RU" sz="2800" dirty="0" smtClean="0"/>
          </a:p>
          <a:p>
            <a:pPr algn="just" eaLnBrk="1" hangingPunct="1">
              <a:buFont typeface="Wingdings 3" pitchFamily="18" charset="2"/>
              <a:buNone/>
            </a:pPr>
            <a:r>
              <a:rPr lang="ru-RU" sz="2800" dirty="0" smtClean="0"/>
              <a:t>   </a:t>
            </a:r>
            <a:r>
              <a:rPr lang="ru-RU" sz="2800" b="1" dirty="0" smtClean="0"/>
              <a:t>Служба спасения. </a:t>
            </a:r>
            <a:r>
              <a:rPr lang="ru-RU" sz="2800" dirty="0" smtClean="0"/>
              <a:t>Звони по этому номеру, когда твоей жизни угрожает опасность (пожар, наводнение, </a:t>
            </a:r>
            <a:r>
              <a:rPr lang="ru-RU" sz="2800" dirty="0" err="1" smtClean="0"/>
              <a:t>обруше-ние</a:t>
            </a:r>
            <a:r>
              <a:rPr lang="ru-RU" sz="2800" dirty="0" smtClean="0"/>
              <a:t>  здания и т.д.)</a:t>
            </a:r>
          </a:p>
          <a:p>
            <a:pPr algn="just" eaLnBrk="1" hangingPunct="1">
              <a:buFont typeface="Wingdings 3" pitchFamily="18" charset="2"/>
              <a:buNone/>
            </a:pPr>
            <a:endParaRPr lang="ru-RU" sz="2800" dirty="0" smtClean="0"/>
          </a:p>
          <a:p>
            <a:pPr algn="just" eaLnBrk="1" hangingPunct="1">
              <a:buFont typeface="Wingdings 3" pitchFamily="18" charset="2"/>
              <a:buNone/>
            </a:pPr>
            <a:endParaRPr lang="ru-RU" sz="2800" dirty="0" smtClean="0"/>
          </a:p>
        </p:txBody>
      </p:sp>
      <p:pic>
        <p:nvPicPr>
          <p:cNvPr id="37892" name="Рисунок 3" descr="http://img.p-p.com.ua/2008/12/15/1676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1285875"/>
            <a:ext cx="24765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ЕДИНАЯ-СЛУЖБА-СПАСЕНИЯ-112-300x18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000372"/>
            <a:ext cx="3333753" cy="2000252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Картинка 144 из 219"/>
          <p:cNvPicPr>
            <a:picLocks noChangeAspect="1" noChangeArrowheads="1"/>
          </p:cNvPicPr>
          <p:nvPr/>
        </p:nvPicPr>
        <p:blipFill>
          <a:blip r:embed="rId2"/>
          <a:srcRect t="7018"/>
          <a:stretch>
            <a:fillRect/>
          </a:stretch>
        </p:blipFill>
        <p:spPr bwMode="auto">
          <a:xfrm>
            <a:off x="1214438" y="2928938"/>
            <a:ext cx="700087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90600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На остановке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38"/>
            <a:ext cx="8229600" cy="2143125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   Каждый знает, что на улице следует быть внимательным. Соблюдай на улице простые правила: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 Старайся держаться в стороне от агрессивно настроенных людей и тех, чьё поведение кажется тебе подозрительным.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1" name="Picture 5" descr="D:\Семейная\Ирина\Анимашки\телефон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5572125"/>
            <a:ext cx="1190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5" descr="D:\Семейная\Ирина\Анимашки\телефон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1785938"/>
            <a:ext cx="1190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smtClean="0"/>
              <a:t>На чью помощь </a:t>
            </a:r>
            <a:br>
              <a:rPr lang="ru-RU" sz="3600" b="1" smtClean="0"/>
            </a:br>
            <a:r>
              <a:rPr lang="ru-RU" sz="3600" b="1" smtClean="0"/>
              <a:t>мы можем рассчитывать?</a:t>
            </a:r>
            <a:endParaRPr lang="ru-RU" sz="3600" smtClean="0"/>
          </a:p>
        </p:txBody>
      </p:sp>
      <p:sp>
        <p:nvSpPr>
          <p:cNvPr id="38916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071563"/>
            <a:ext cx="5143500" cy="5286375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2700" b="1" dirty="0" smtClean="0"/>
              <a:t>Полиция</a:t>
            </a:r>
            <a:r>
              <a:rPr lang="ru-RU" sz="2700" b="1" dirty="0" smtClean="0"/>
              <a:t>. </a:t>
            </a:r>
            <a:endParaRPr lang="ru-RU" sz="2700" b="1" dirty="0" smtClean="0"/>
          </a:p>
          <a:p>
            <a:pPr algn="ctr" eaLnBrk="1" hangingPunct="1">
              <a:buFont typeface="Wingdings 3" pitchFamily="18" charset="2"/>
              <a:buNone/>
            </a:pPr>
            <a:r>
              <a:rPr lang="ru-RU" sz="2700" dirty="0" smtClean="0"/>
              <a:t>Звони в случае кражи, </a:t>
            </a:r>
            <a:r>
              <a:rPr lang="ru-RU" sz="2700" dirty="0" err="1" smtClean="0"/>
              <a:t>нападе-ния</a:t>
            </a:r>
            <a:r>
              <a:rPr lang="ru-RU" sz="2700" dirty="0" smtClean="0"/>
              <a:t>, драки, преследования незнакомых людей, ДТП, выявления криминальных преступников.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800" dirty="0" smtClean="0"/>
          </a:p>
          <a:p>
            <a:pPr algn="ctr" eaLnBrk="1" hangingPunct="1">
              <a:buFont typeface="Wingdings 3" pitchFamily="18" charset="2"/>
              <a:buNone/>
            </a:pPr>
            <a:r>
              <a:rPr lang="ru-RU" sz="2700" b="1" dirty="0" smtClean="0"/>
              <a:t>   Скорая помощь. </a:t>
            </a:r>
            <a:r>
              <a:rPr lang="ru-RU" sz="2700" dirty="0" smtClean="0"/>
              <a:t>Обращайся в случае с заболеваниями, травмами, укусами животных или насекомых, при ухудшении самочувствия посторонних людей.</a:t>
            </a:r>
          </a:p>
        </p:txBody>
      </p:sp>
      <p:pic>
        <p:nvPicPr>
          <p:cNvPr id="38917" name="Picture 2" descr="Картинка 4 из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3786188"/>
            <a:ext cx="25479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643563" y="2571750"/>
            <a:ext cx="914400" cy="923925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</a:rPr>
              <a:t>102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57875" y="5357813"/>
            <a:ext cx="914400" cy="914400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</a:rPr>
              <a:t>103</a:t>
            </a:r>
          </a:p>
        </p:txBody>
      </p:sp>
      <p:pic>
        <p:nvPicPr>
          <p:cNvPr id="10" name="Рисунок 9" descr="Полиция_Росси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1071546"/>
            <a:ext cx="1785950" cy="2643206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  <p:bldP spid="8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smtClean="0"/>
              <a:t>На чью помощь</a:t>
            </a:r>
            <a:br>
              <a:rPr lang="ru-RU" sz="3600" b="1" smtClean="0"/>
            </a:br>
            <a:r>
              <a:rPr lang="ru-RU" sz="3600" b="1" smtClean="0"/>
              <a:t> мы можем рассчитывать?</a:t>
            </a:r>
            <a:endParaRPr lang="ru-RU" sz="36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14813" y="1714500"/>
            <a:ext cx="4786312" cy="4643438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Служба газа.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Звони, если услышишь запах газа в квартире.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  <p:pic>
        <p:nvPicPr>
          <p:cNvPr id="39941" name="Рисунок 4" descr="Картинка 26 из 135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500188"/>
            <a:ext cx="24765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57500" y="3071813"/>
            <a:ext cx="914400" cy="914400"/>
          </a:xfrm>
          <a:prstGeom prst="rect">
            <a:avLst/>
          </a:prstGeom>
          <a:solidFill>
            <a:schemeClr val="lt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</a:rPr>
              <a:t>104</a:t>
            </a:r>
          </a:p>
        </p:txBody>
      </p:sp>
      <p:pic>
        <p:nvPicPr>
          <p:cNvPr id="39944" name="Picture 5" descr="D:\Семейная\Ирина\Анимашки\телефон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8" y="3143250"/>
            <a:ext cx="1190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smtClean="0"/>
              <a:t>На чью помощь</a:t>
            </a:r>
            <a:br>
              <a:rPr lang="ru-RU" sz="3600" b="1" smtClean="0"/>
            </a:br>
            <a:r>
              <a:rPr lang="ru-RU" sz="3600" b="1" smtClean="0"/>
              <a:t> мы можем рассчитывать?</a:t>
            </a:r>
            <a:endParaRPr lang="ru-RU" sz="3600" smtClean="0"/>
          </a:p>
        </p:txBody>
      </p:sp>
      <p:sp>
        <p:nvSpPr>
          <p:cNvPr id="43011" name="Содержимое 2"/>
          <p:cNvSpPr>
            <a:spLocks noGrp="1"/>
          </p:cNvSpPr>
          <p:nvPr>
            <p:ph sz="quarter" idx="1"/>
          </p:nvPr>
        </p:nvSpPr>
        <p:spPr>
          <a:xfrm>
            <a:off x="4000500" y="1143000"/>
            <a:ext cx="4929188" cy="5013325"/>
          </a:xfrm>
        </p:spPr>
        <p:txBody>
          <a:bodyPr/>
          <a:lstStyle/>
          <a:p>
            <a:pPr algn="just" eaLnBrk="1" hangingPunct="1">
              <a:buFont typeface="Wingdings 3" pitchFamily="18" charset="2"/>
              <a:buNone/>
            </a:pPr>
            <a:r>
              <a:rPr lang="ru-RU" sz="2000" dirty="0" smtClean="0"/>
              <a:t>     Люди, способные помочь: сосед, друг семьи, родственник, </a:t>
            </a:r>
            <a:r>
              <a:rPr lang="ru-RU" sz="2000" dirty="0" smtClean="0"/>
              <a:t>сотрудник полиции</a:t>
            </a:r>
            <a:r>
              <a:rPr lang="ru-RU" sz="2000" dirty="0" smtClean="0"/>
              <a:t>, </a:t>
            </a:r>
            <a:r>
              <a:rPr lang="ru-RU" sz="2000" dirty="0" smtClean="0"/>
              <a:t>охранник, любой человек в форме. Причины, по которым я рекомендую детям обращаться за помощью к любому человеку в униформе, следующие:</a:t>
            </a:r>
          </a:p>
          <a:p>
            <a:pPr algn="just" eaLnBrk="1" hangingPunct="1"/>
            <a:r>
              <a:rPr lang="ru-RU" sz="2000" dirty="0" smtClean="0"/>
              <a:t>Люди в униформе по долгу службы оказывают разного рода услуги. Они изначально ориентированы на то, чтобы помогать людям.</a:t>
            </a:r>
          </a:p>
          <a:p>
            <a:pPr algn="just" eaLnBrk="1" hangingPunct="1"/>
            <a:r>
              <a:rPr lang="ru-RU" sz="2000" dirty="0" smtClean="0"/>
              <a:t>Дети подвергают себя определённому риску, обращаясь за помощью к незнакомому “штатскому”, тогда как вероятность того, что человек в униформе окажется вымогателем или  похитителем, ничтожна.</a:t>
            </a:r>
          </a:p>
        </p:txBody>
      </p:sp>
      <p:pic>
        <p:nvPicPr>
          <p:cNvPr id="43012" name="Рисунок 1" descr="http://www.01-02.ru/rbt/PHP/APP/nak/i/pic.gif"/>
          <p:cNvPicPr>
            <a:picLocks noChangeAspect="1" noChangeArrowheads="1"/>
          </p:cNvPicPr>
          <p:nvPr/>
        </p:nvPicPr>
        <p:blipFill>
          <a:blip r:embed="rId2"/>
          <a:srcRect l="17256" t="71704" r="17699"/>
          <a:stretch>
            <a:fillRect/>
          </a:stretch>
        </p:blipFill>
        <p:spPr bwMode="auto">
          <a:xfrm>
            <a:off x="214313" y="1785938"/>
            <a:ext cx="37861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500063"/>
            <a:ext cx="8715375" cy="5656262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3200" smtClean="0"/>
              <a:t>   </a:t>
            </a:r>
            <a:r>
              <a:rPr lang="ru-RU" sz="3200" b="1" smtClean="0">
                <a:solidFill>
                  <a:srgbClr val="002060"/>
                </a:solidFill>
              </a:rPr>
              <a:t>Я очень надеюсь, что в вашей жизни  будет  как можно меньше опасных ситуаций. 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ru-RU" sz="3200" b="1" smtClean="0">
                <a:solidFill>
                  <a:srgbClr val="002060"/>
                </a:solidFill>
              </a:rPr>
              <a:t>Я вам этого искренне желаю!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2000" b="1" smtClean="0">
              <a:solidFill>
                <a:srgbClr val="002060"/>
              </a:solidFill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ru-RU" sz="3200" b="1" smtClean="0">
                <a:solidFill>
                  <a:srgbClr val="002060"/>
                </a:solidFill>
              </a:rPr>
              <a:t>   Но, а если вдруг, и произойдёт какая-нибудь ЧС, я уверена, что вы не растеряетесь. 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ru-RU" sz="3200" b="1" smtClean="0">
                <a:solidFill>
                  <a:srgbClr val="002060"/>
                </a:solidFill>
              </a:rPr>
              <a:t>И примите правильное решение. 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1000" b="1" smtClean="0">
              <a:solidFill>
                <a:srgbClr val="002060"/>
              </a:solidFill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ru-RU" sz="3200" b="1" smtClean="0">
                <a:solidFill>
                  <a:srgbClr val="002060"/>
                </a:solidFill>
              </a:rPr>
              <a:t>Помните, ваша безопасность – в ваших руках!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2000" b="1" smtClean="0">
              <a:solidFill>
                <a:srgbClr val="002060"/>
              </a:solidFill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ru-RU" sz="3200" b="1" smtClean="0">
                <a:solidFill>
                  <a:srgbClr val="002060"/>
                </a:solidFill>
              </a:rPr>
              <a:t>Безопасной, счастливой и здоровой вам жизни!</a:t>
            </a: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88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На остановке</a:t>
            </a:r>
            <a:endParaRPr lang="ru-RU" sz="4400" smtClean="0"/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5000625"/>
            <a:ext cx="8229600" cy="1357313"/>
          </a:xfrm>
        </p:spPr>
        <p:txBody>
          <a:bodyPr/>
          <a:lstStyle/>
          <a:p>
            <a:pPr algn="just" eaLnBrk="1" hangingPunct="1"/>
            <a:r>
              <a:rPr lang="ru-RU" smtClean="0"/>
              <a:t>Не соглашайся ни на какие предложения посторонних людей (например, присмотреть за их вещами) - даже за деньги.</a:t>
            </a:r>
          </a:p>
        </p:txBody>
      </p:sp>
      <p:pic>
        <p:nvPicPr>
          <p:cNvPr id="12292" name="Рисунок 4" descr="Транспорт"/>
          <p:cNvPicPr>
            <a:picLocks noChangeAspect="1" noChangeArrowheads="1"/>
          </p:cNvPicPr>
          <p:nvPr/>
        </p:nvPicPr>
        <p:blipFill>
          <a:blip r:embed="rId2"/>
          <a:srcRect t="7692"/>
          <a:stretch>
            <a:fillRect/>
          </a:stretch>
        </p:blipFill>
        <p:spPr bwMode="auto">
          <a:xfrm>
            <a:off x="1071563" y="1285875"/>
            <a:ext cx="692943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63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На остановке</a:t>
            </a:r>
            <a:endParaRPr lang="ru-RU" sz="44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4929188"/>
            <a:ext cx="8229600" cy="1643062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Не принимай предложений сыграть в моментальную лотерею и азартные игры. Даже если тебе говорят, что ты обязательно выиграешь, - это любимая уловка мошенников.</a:t>
            </a:r>
            <a:endParaRPr lang="ru-RU" dirty="0"/>
          </a:p>
        </p:txBody>
      </p:sp>
      <p:pic>
        <p:nvPicPr>
          <p:cNvPr id="13316" name="Рисунок 7" descr="Транспор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1214438"/>
            <a:ext cx="566737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000" b="1" smtClean="0"/>
              <a:t>На остановке</a:t>
            </a:r>
            <a:endParaRPr lang="ru-RU" sz="40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72063"/>
            <a:ext cx="8229600" cy="1214437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Старайся долго не находиться в толпе - она очень опасна. Если же это всё-таки случилось, воспользуйся нашими советами.</a:t>
            </a:r>
            <a:endParaRPr lang="ru-RU" dirty="0"/>
          </a:p>
        </p:txBody>
      </p:sp>
      <p:pic>
        <p:nvPicPr>
          <p:cNvPr id="14340" name="Picture 2" descr="Транспорт"/>
          <p:cNvPicPr>
            <a:picLocks noChangeAspect="1" noChangeArrowheads="1"/>
          </p:cNvPicPr>
          <p:nvPr/>
        </p:nvPicPr>
        <p:blipFill>
          <a:blip r:embed="rId2"/>
          <a:srcRect t="10001"/>
          <a:stretch>
            <a:fillRect/>
          </a:stretch>
        </p:blipFill>
        <p:spPr bwMode="auto">
          <a:xfrm>
            <a:off x="1714500" y="1214438"/>
            <a:ext cx="59531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Незнакомец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4714875"/>
            <a:ext cx="8786812" cy="1643063"/>
          </a:xfrm>
        </p:spPr>
        <p:txBody>
          <a:bodyPr>
            <a:normAutofit fontScale="925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    Всегда соблюдай несложные правила общения с незнакомыми тебе взрослыми людьми или теми, кто кажется тебе опасным.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Никогда не входи в подъезд или в лифт с незнакомыми людьми, даже с женщинами.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pic>
        <p:nvPicPr>
          <p:cNvPr id="15364" name="Рисунок 1" descr="http://www.01-02.ru/rbt/PHP/APP/yard/stranger/i/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214438"/>
            <a:ext cx="595312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Незнакомец</a:t>
            </a:r>
            <a:endParaRPr lang="ru-RU" sz="44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5000625"/>
            <a:ext cx="8429625" cy="1428750"/>
          </a:xfrm>
        </p:spPr>
        <p:txBody>
          <a:bodyPr>
            <a:normAutofit fontScale="850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Если тебя преследует незнакомец, постарайся выйти в многолюдное место: на шумную улицу, в школьный двор, магазин. Там сообщи о происходящем охранникам, </a:t>
            </a:r>
            <a:r>
              <a:rPr lang="ru-RU" dirty="0" smtClean="0"/>
              <a:t>сотруднику полиции</a:t>
            </a:r>
            <a:r>
              <a:rPr lang="ru-RU" dirty="0" smtClean="0"/>
              <a:t> </a:t>
            </a:r>
            <a:r>
              <a:rPr lang="ru-RU" dirty="0" smtClean="0"/>
              <a:t>или попроси взрослых вызвать </a:t>
            </a:r>
            <a:r>
              <a:rPr lang="ru-RU" dirty="0" smtClean="0"/>
              <a:t>полицию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6388" name="Рисунок 4" descr="Незнакоме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214438"/>
            <a:ext cx="60960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Незнакомец</a:t>
            </a:r>
            <a:endParaRPr lang="ru-RU" sz="44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50"/>
            <a:ext cx="8229600" cy="4929188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Не поддавайся на просьбы незнакомых взрослых отойти в сторону и поговорить.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Не соглашайся на просьбу проводить куда-либо незнакомого тебе человека или показать ему дорогу.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Даже если человек не кажется тебе опасным, если он улыбается, доброжелательно разговаривает и совсем не выглядит подозрительным, помни: преступники могут притворяться. Обычно они не похожи на тех кровожадных маньяков, которых показывают в кино. Если бы все преступники выглядели как монстры, им вряд ли удавалось бы спокойно ходить по улицам. Всегда говори незнакомцам - нет!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Твоя  безопасность&amp;#x0D;&amp;#x0A; – в  твоих  руках!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Когда что-то происходит, у нас порой нет времени думать.  Главное - действовать и действовать правильно. Поэтому в &quot;/&gt;&lt;property id=&quot;20307&quot; value=&quot;257&quot;/&gt;&lt;/object&gt;&lt;object type=&quot;3&quot; unique_id=&quot;10006&quot;&gt;&lt;property id=&quot;20148&quot; value=&quot;5&quot;/&gt;&lt;property id=&quot;20300&quot; value=&quot;Slide 3 - &amp;quot;На остановке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На остановке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На остановке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На остановке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Незнакомец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Незнакомец&amp;quot;&quot;/&gt;&lt;property id=&quot;20307&quot; value=&quot;263&quot;/&gt;&lt;/object&gt;&lt;object type=&quot;3&quot; unique_id=&quot;10012&quot;&gt;&lt;property id=&quot;20148&quot; value=&quot;5&quot;/&gt;&lt;property id=&quot;20300&quot; value=&quot;Slide 9 - &amp;quot;Незнакомец&amp;quot;&quot;/&gt;&lt;property id=&quot;20307&quot; value=&quot;271&quot;/&gt;&lt;/object&gt;&lt;object type=&quot;3&quot; unique_id=&quot;10013&quot;&gt;&lt;property id=&quot;20148&quot; value=&quot;5&quot;/&gt;&lt;property id=&quot;20300&quot; value=&quot;Slide 10 - &amp;quot;Незнакомец&amp;quot;&quot;/&gt;&lt;property id=&quot;20307&quot; value=&quot;270&quot;/&gt;&lt;/object&gt;&lt;object type=&quot;3&quot; unique_id=&quot;10014&quot;&gt;&lt;property id=&quot;20148&quot; value=&quot;5&quot;/&gt;&lt;property id=&quot;20300&quot; value=&quot;Slide 11 - &amp;quot;Незнакомец&amp;quot;&quot;/&gt;&lt;property id=&quot;20307&quot; value=&quot;264&quot;/&gt;&lt;/object&gt;&lt;object type=&quot;3&quot; unique_id=&quot;10015&quot;&gt;&lt;property id=&quot;20148&quot; value=&quot;5&quot;/&gt;&lt;property id=&quot;20300&quot; value=&quot;Slide 12 - &amp;quot;Незнакомец&amp;quot;&quot;/&gt;&lt;property id=&quot;20307&quot; value=&quot;265&quot;/&gt;&lt;/object&gt;&lt;object type=&quot;3&quot; unique_id=&quot;10016&quot;&gt;&lt;property id=&quot;20148&quot; value=&quot;5&quot;/&gt;&lt;property id=&quot;20300&quot; value=&quot;Slide 13 - &amp;quot;Подозрительный шум&amp;quot;&quot;/&gt;&lt;property id=&quot;20307&quot; value=&quot;266&quot;/&gt;&lt;/object&gt;&lt;object type=&quot;3&quot; unique_id=&quot;10017&quot;&gt;&lt;property id=&quot;20148&quot; value=&quot;5&quot;/&gt;&lt;property id=&quot;20300&quot; value=&quot;Slide 14 - &amp;quot;Подозрительный шум&amp;quot;&quot;/&gt;&lt;property id=&quot;20307&quot; value=&quot;267&quot;/&gt;&lt;/object&gt;&lt;object type=&quot;3&quot; unique_id=&quot;10018&quot;&gt;&lt;property id=&quot;20148&quot; value=&quot;5&quot;/&gt;&lt;property id=&quot;20300&quot; value=&quot;Slide 15 - &amp;quot;Подозрительный шум&amp;quot;&quot;/&gt;&lt;property id=&quot;20307&quot; value=&quot;279&quot;/&gt;&lt;/object&gt;&lt;object type=&quot;3&quot; unique_id=&quot;10019&quot;&gt;&lt;property id=&quot;20148&quot; value=&quot;5&quot;/&gt;&lt;property id=&quot;20300&quot; value=&quot;Slide 16 - &amp;quot;Подозрительный шум&amp;quot;&quot;/&gt;&lt;property id=&quot;20307&quot; value=&quot;268&quot;/&gt;&lt;/object&gt;&lt;object type=&quot;3&quot; unique_id=&quot;10020&quot;&gt;&lt;property id=&quot;20148&quot; value=&quot;5&quot;/&gt;&lt;property id=&quot;20300&quot; value=&quot;Slide 17 - &amp;quot;Подозрительный шум&amp;quot;&quot;/&gt;&lt;property id=&quot;20307&quot; value=&quot;280&quot;/&gt;&lt;/object&gt;&lt;object type=&quot;3&quot; unique_id=&quot;10021&quot;&gt;&lt;property id=&quot;20148&quot; value=&quot;5&quot;/&gt;&lt;property id=&quot;20300&quot; value=&quot;Slide 18 - &amp;quot;Подозрительный шум&amp;quot;&quot;/&gt;&lt;property id=&quot;20307&quot; value=&quot;272&quot;/&gt;&lt;/object&gt;&lt;object type=&quot;3&quot; unique_id=&quot;10022&quot;&gt;&lt;property id=&quot;20148&quot; value=&quot;5&quot;/&gt;&lt;property id=&quot;20300&quot; value=&quot;Slide 19 - &amp;quot;Чужая машина&amp;quot;&quot;/&gt;&lt;property id=&quot;20307&quot; value=&quot;273&quot;/&gt;&lt;/object&gt;&lt;object type=&quot;3&quot; unique_id=&quot;10023&quot;&gt;&lt;property id=&quot;20148&quot; value=&quot;5&quot;/&gt;&lt;property id=&quot;20300&quot; value=&quot;Slide 20 - &amp;quot;Чужая машина&amp;quot;&quot;/&gt;&lt;property id=&quot;20307&quot; value=&quot;274&quot;/&gt;&lt;/object&gt;&lt;object type=&quot;3&quot; unique_id=&quot;10024&quot;&gt;&lt;property id=&quot;20148&quot; value=&quot;5&quot;/&gt;&lt;property id=&quot;20300&quot; value=&quot;Slide 21 - &amp;quot;Чужая машина&amp;quot;&quot;/&gt;&lt;property id=&quot;20307&quot; value=&quot;275&quot;/&gt;&lt;/object&gt;&lt;object type=&quot;3&quot; unique_id=&quot;10025&quot;&gt;&lt;property id=&quot;20148&quot; value=&quot;5&quot;/&gt;&lt;property id=&quot;20300&quot; value=&quot;Slide 22 - &amp;quot;Огонь – страшная сила&amp;quot;&quot;/&gt;&lt;property id=&quot;20307&quot; value=&quot;276&quot;/&gt;&lt;/object&gt;&lt;object type=&quot;3&quot; unique_id=&quot;10026&quot;&gt;&lt;property id=&quot;20148&quot; value=&quot;5&quot;/&gt;&lt;property id=&quot;20300&quot; value=&quot;Slide 23 - &amp;quot;Огонь – страшная сила&amp;quot;&quot;/&gt;&lt;property id=&quot;20307&quot; value=&quot;277&quot;/&gt;&lt;/object&gt;&lt;object type=&quot;3&quot; unique_id=&quot;10027&quot;&gt;&lt;property id=&quot;20148&quot; value=&quot;5&quot;/&gt;&lt;property id=&quot;20300&quot; value=&quot;Slide 24 - &amp;quot;Огонь – страшная сила&amp;quot;&quot;/&gt;&lt;property id=&quot;20307&quot; value=&quot;278&quot;/&gt;&lt;/object&gt;&lt;object type=&quot;3&quot; unique_id=&quot;10028&quot;&gt;&lt;property id=&quot;20148&quot; value=&quot;5&quot;/&gt;&lt;property id=&quot;20300&quot; value=&quot;Slide 25 - &amp;quot;Огонь – страшная сила&amp;quot;&quot;/&gt;&lt;property id=&quot;20307&quot; value=&quot;281&quot;/&gt;&lt;/object&gt;&lt;object type=&quot;3&quot; unique_id=&quot;10029&quot;&gt;&lt;property id=&quot;20148&quot; value=&quot;5&quot;/&gt;&lt;property id=&quot;20300&quot; value=&quot;Slide 26 - &amp;quot;Огонь – страшная сила&amp;quot;&quot;/&gt;&lt;property id=&quot;20307&quot; value=&quot;282&quot;/&gt;&lt;/object&gt;&lt;object type=&quot;3&quot; unique_id=&quot;10030&quot;&gt;&lt;property id=&quot;20148&quot; value=&quot;5&quot;/&gt;&lt;property id=&quot;20300&quot; value=&quot;Slide 27 - &amp;quot;Огонь – страшная сила&amp;quot;&quot;/&gt;&lt;property id=&quot;20307&quot; value=&quot;283&quot;/&gt;&lt;/object&gt;&lt;object type=&quot;3&quot; unique_id=&quot;10031&quot;&gt;&lt;property id=&quot;20148&quot; value=&quot;5&quot;/&gt;&lt;property id=&quot;20300&quot; value=&quot;Slide 28 - &amp;quot;На чью помощь мы можем рассчитывать?&amp;quot;&quot;/&gt;&lt;property id=&quot;20307&quot; value=&quot;284&quot;/&gt;&lt;/object&gt;&lt;object type=&quot;3&quot; unique_id=&quot;10032&quot;&gt;&lt;property id=&quot;20148&quot; value=&quot;5&quot;/&gt;&lt;property id=&quot;20300&quot; value=&quot;Slide 33 - &amp;quot;На чью помощь&amp;#x0D;&amp;#x0A; мы можем рассчитывать?&amp;quot;&quot;/&gt;&lt;property id=&quot;20307&quot; value=&quot;285&quot;/&gt;&lt;/object&gt;&lt;object type=&quot;3&quot; unique_id=&quot;10034&quot;&gt;&lt;property id=&quot;20148&quot; value=&quot;5&quot;/&gt;&lt;property id=&quot;20300&quot; value=&quot;Slide 36 - &amp;quot;Использованные источники&amp;quot;&quot;/&gt;&lt;property id=&quot;20307&quot; value=&quot;269&quot;/&gt;&lt;/object&gt;&lt;object type=&quot;3&quot; unique_id=&quot;10563&quot;&gt;&lt;property id=&quot;20148&quot; value=&quot;5&quot;/&gt;&lt;property id=&quot;20300&quot; value=&quot;Slide 29 - &amp;quot;На чью помощь&amp;#x0D;&amp;#x0A; мы можем рассчитывать?&amp;quot;&quot;/&gt;&lt;property id=&quot;20307&quot; value=&quot;287&quot;/&gt;&lt;/object&gt;&lt;object type=&quot;3&quot; unique_id=&quot;10564&quot;&gt;&lt;property id=&quot;20148&quot; value=&quot;5&quot;/&gt;&lt;property id=&quot;20300&quot; value=&quot;Slide 30 - &amp;quot;На чью помощь &amp;#x0D;&amp;#x0A;мы можем рассчитывать?&amp;quot;&quot;/&gt;&lt;property id=&quot;20307&quot; value=&quot;288&quot;/&gt;&lt;/object&gt;&lt;object type=&quot;3&quot; unique_id=&quot;10565&quot;&gt;&lt;property id=&quot;20148&quot; value=&quot;5&quot;/&gt;&lt;property id=&quot;20300&quot; value=&quot;Slide 31 - &amp;quot;На чью помощь&amp;#x0D;&amp;#x0A; мы можем рассчитывать?&amp;quot;&quot;/&gt;&lt;property id=&quot;20307&quot; value=&quot;289&quot;/&gt;&lt;/object&gt;&lt;object type=&quot;3&quot; unique_id=&quot;10566&quot;&gt;&lt;property id=&quot;20148&quot; value=&quot;5&quot;/&gt;&lt;property id=&quot;20300&quot; value=&quot;Slide 32 - &amp;quot;На чью помощь &amp;#x0D;&amp;#x0A;мы можем рассчитывать?&amp;quot;&quot;/&gt;&lt;property id=&quot;20307&quot; value=&quot;290&quot;/&gt;&lt;/object&gt;&lt;object type=&quot;3&quot; unique_id=&quot;10567&quot;&gt;&lt;property id=&quot;20148&quot; value=&quot;5&quot;/&gt;&lt;property id=&quot;20300&quot; value=&quot;Slide 34 - &amp;quot;На чью помощь&amp;#x0D;&amp;#x0A; мы можем рассчитывать?&amp;quot;&quot;/&gt;&lt;property id=&quot;20307&quot; value=&quot;291&quot;/&gt;&lt;/object&gt;&lt;object type=&quot;3&quot; unique_id=&quot;10568&quot;&gt;&lt;property id=&quot;20148&quot; value=&quot;5&quot;/&gt;&lt;property id=&quot;20300&quot; value=&quot;Slide 35&quot;/&gt;&lt;property id=&quot;20307&quot; value=&quot;293&quot;/&gt;&lt;/object&gt;&lt;object type=&quot;3&quot; unique_id=&quot;10569&quot;&gt;&lt;property id=&quot;20148&quot; value=&quot;5&quot;/&gt;&lt;property id=&quot;20300&quot; value=&quot;Slide 37 - &amp;quot;Авторская страничка&amp;quot;&quot;/&gt;&lt;property id=&quot;20307&quot; value=&quot;294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375</TotalTime>
  <Words>964</Words>
  <Application>Microsoft Office PowerPoint</Application>
  <PresentationFormat>Экран (4:3)</PresentationFormat>
  <Paragraphs>85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Начальная</vt:lpstr>
      <vt:lpstr>Учусь принимать решения в опасных ситуациях</vt:lpstr>
      <vt:lpstr>Когда что-то происходит, у нас порой нет времени думать.  Главное - действовать и действовать правильно. Поэтому в этой презентации ты найдешь правила поведения в различных ситуациях и другую важную и нужную информацию. Она поможет тебе спасти собственную жизнь и жизнь твоих близких. Поделись своими знаниями с друзьями и одноклассниками - и вы станете сильнее перед лицом возможной опасности! </vt:lpstr>
      <vt:lpstr>На остановке</vt:lpstr>
      <vt:lpstr>На остановке</vt:lpstr>
      <vt:lpstr>На остановке</vt:lpstr>
      <vt:lpstr>На остановке</vt:lpstr>
      <vt:lpstr>Незнакомец</vt:lpstr>
      <vt:lpstr>Незнакомец</vt:lpstr>
      <vt:lpstr>Незнакомец</vt:lpstr>
      <vt:lpstr>Незнакомец</vt:lpstr>
      <vt:lpstr>Незнакомец</vt:lpstr>
      <vt:lpstr>Незнакомец</vt:lpstr>
      <vt:lpstr>Подозрительный шум</vt:lpstr>
      <vt:lpstr>Подозрительный шум</vt:lpstr>
      <vt:lpstr>Подозрительный шум</vt:lpstr>
      <vt:lpstr>Подозрительный шум</vt:lpstr>
      <vt:lpstr>Подозрительный шум</vt:lpstr>
      <vt:lpstr>Подозрительный шум</vt:lpstr>
      <vt:lpstr>Чужая машина</vt:lpstr>
      <vt:lpstr>Чужая машина</vt:lpstr>
      <vt:lpstr>Чужая машина</vt:lpstr>
      <vt:lpstr>Огонь – страшная сила</vt:lpstr>
      <vt:lpstr>Огонь – страшная сила</vt:lpstr>
      <vt:lpstr>Огонь – страшная сила</vt:lpstr>
      <vt:lpstr>Огонь – страшная сила</vt:lpstr>
      <vt:lpstr>Огонь – страшная сила</vt:lpstr>
      <vt:lpstr>Огонь – страшная сила</vt:lpstr>
      <vt:lpstr>На чью помощь мы можем рассчитывать?</vt:lpstr>
      <vt:lpstr>На чью помощь  мы можем рассчитывать?</vt:lpstr>
      <vt:lpstr>На чью помощь  мы можем рассчитывать?</vt:lpstr>
      <vt:lpstr>На чью помощь  мы можем рассчитывать?</vt:lpstr>
      <vt:lpstr>На чью помощь  мы можем рассчитывать?</vt:lpstr>
      <vt:lpstr>Слайд 33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Вова</cp:lastModifiedBy>
  <cp:revision>41</cp:revision>
  <dcterms:created xsi:type="dcterms:W3CDTF">2009-07-02T10:58:54Z</dcterms:created>
  <dcterms:modified xsi:type="dcterms:W3CDTF">2015-10-13T10:32:39Z</dcterms:modified>
</cp:coreProperties>
</file>