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9" r:id="rId5"/>
    <p:sldId id="258" r:id="rId6"/>
    <p:sldId id="261" r:id="rId7"/>
    <p:sldId id="260" r:id="rId8"/>
    <p:sldId id="262" r:id="rId9"/>
    <p:sldId id="263" r:id="rId10"/>
    <p:sldId id="265" r:id="rId11"/>
    <p:sldId id="264" r:id="rId12"/>
    <p:sldId id="269" r:id="rId13"/>
    <p:sldId id="266" r:id="rId14"/>
    <p:sldId id="268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3CF3-320C-4493-9353-587DF2DB0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689220E-FA36-4FD9-8249-26CDEB19B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192972-8DCD-4DC1-AA0D-2C2AB98EA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32B663-6EB2-421D-9020-AF3BFF5F4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46B504-C51C-413C-8270-C14395EAE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916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87220-4662-435F-BE73-3F8CD7355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DD0FDC-B927-4FD3-ACCD-7CAE15806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073D6E-7703-4090-9FDE-B002042A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586270-6D76-48D9-8CCE-FEAB60C7A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7B0899-4BC2-4DC3-92D3-7564AB088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05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D453143-07B8-475C-BD47-5BF6F6B626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D4988B-1925-4F0D-91A1-2815CBE7D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67EB09-7B07-4DE8-8A4B-2A45EFD21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B6DECC-4771-4E4A-929C-82A6C2A08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3BA82C-296E-46CC-9F86-32994C1A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718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2B388-6961-4C17-ABCA-6C93A374A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7ED0B2-1F19-44AA-9978-C42FB7907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DEBE84-D8C7-4700-AECA-378C0CD16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5DDB5D-B6B8-402B-95B6-1B1BB7E0D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436D09-02F9-4002-B6C1-D244BE272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887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A6EFE-BCFC-4F30-B149-FD3296AE4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1DD12F-6150-4241-95E6-1FEF54C62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F72D3E-023A-4CE0-A7A4-9BE3A9FF4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0FE935-6020-4F34-A5C6-8749D5A5B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5D40DC-B9C1-4EF7-8FCD-5F09F05F2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73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1D1156-1DBF-4CBF-BFEC-6852EE4C3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2F70CB-F675-4978-8204-B37AC7A53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1853E8-91B8-4297-B644-10AE1A491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1196E0-B346-42A6-A8E0-5BB252263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21C5E6-B25C-4C97-9F4C-E4618772F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08202F-6CAD-4F7A-9A7B-D6B84B0BC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065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1EB87-4F2B-4153-8BF8-1B0EEC238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1314EA-D86C-420D-9AAC-05C3A159C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E3F120-799E-4A99-8A5A-A05A0833B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185957-12FF-4586-9177-1603ABEE87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506F3F9-6A86-4BBF-9D37-C733DB6C4A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77C0CA4-EDB5-43E1-9702-6FAAF4BAD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685262-B331-4364-A1EE-8AD5E0F3C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70263B8-A861-4278-91F4-CEF240677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04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46DFFF-9654-4E42-841C-A407B4739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304D3A-5A16-4A88-9111-EE81B3F2C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D51514-7332-43C2-84C4-77F3E003F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FFBEF54-5450-48B3-9ECC-F4E6F0380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19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0F362F7-5443-42BF-B4A4-9ABC875CA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47FFAE-D08A-4D71-A31E-4EDD82939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609ED7-910C-4460-9309-804C89F71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36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60117-7996-4F7F-A805-070EC0EF3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40AA19-6D2A-4549-B639-A3AEFB0D0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CE003A-2D87-4F34-A7F2-03582B7C99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E20A30-D563-44AB-8146-ABB61B6A3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EAF6A5-27DE-4EFD-B96A-93AE37FC3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48FBFD-4E25-4121-98B3-8FB170B01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595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2D5025-2FC9-48D4-924E-FD92CFD61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AB13182-8D19-4A8D-87CD-6E153E586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3627B2-CBC8-4BBE-9EB9-DB3EC7266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FAAFC4-FF89-43B8-9605-5240070ED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7920A1-3780-4A13-A11E-FC8024696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98A5DA-EA38-48D6-AC02-9639D389C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214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187356-9528-48BD-822F-760DB88B6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78C6F9-DA6D-4785-8DFE-8B649E219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214443-4FC7-41AC-8F38-CA1D424E40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FAA59-AA98-4982-ACBE-2BB3A681FB3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9CCCDD-EE16-4883-855B-1B1DCF4B2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36594F-3C90-46DC-915D-24B5568445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69518-2D9B-48A5-B4A2-1F3C5536C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52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docs.google.com/forms/d/e/1FAIpQLSe-cu37SLPC6TOV6z7X5Ij7oWV-IUd-IRJZEtlmiO-u4Ls9ww/viewform?usp=sf_link" TargetMode="Externa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hyperlink" Target="https://disk.yandex.ru/i/D3WxNQQgf7wGCA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sh139.ucoz.ru/Zdorovie/net_kureniyu.jpg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youtube.com/watch?v=ET57CpxLAKo" TargetMode="Externa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hyperlink" Target="https://disk.yandex.ru/i/pk_c8nzb20faBQ" TargetMode="External"/><Relationship Id="rId5" Type="http://schemas.openxmlformats.org/officeDocument/2006/relationships/image" Target="../media/image3.gif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hyperlink" Target="https://www.youtube.com/watch?time_continue=5&amp;v=wWUO6ap6n8E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hyperlink" Target="https://docs.google.com/forms/d/14OvnQgDZHgXiVvv6dedDhUbrkeliyQKUHLjk5f0nhNo/edit?usp=sharing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gi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3.xml"/><Relationship Id="rId3" Type="http://schemas.openxmlformats.org/officeDocument/2006/relationships/slideLayout" Target="../slideLayouts/slideLayout1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image" Target="../media/image3.gif"/><Relationship Id="rId10" Type="http://schemas.openxmlformats.org/officeDocument/2006/relationships/slide" Target="slide9.xml"/><Relationship Id="rId4" Type="http://schemas.openxmlformats.org/officeDocument/2006/relationships/image" Target="../media/image1.png"/><Relationship Id="rId9" Type="http://schemas.openxmlformats.org/officeDocument/2006/relationships/slide" Target="slide8.xml"/><Relationship Id="rId1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hyperlink" Target="https://docs.google.com/forms/d/e/1FAIpQLSeKYfwJ9tFzrhdUTYiq5PkufI9xIBVZdubcdaqoqgaeiF-vNg/viewform?usp=sf_link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docs.google.com/forms/d/1DY5UDUQ7mB8Qg9xCz_SunDRYP_fR_OO1SCHeHfc_Jj0/edit?usp=sharing" TargetMode="Externa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disk.yandex.ru/i/Q1JABANoKPK1Gg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ingapps.org/2400027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disk.yandex.ru/i/x2Td-DODeBd37w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yandex.ru/video/preview/10003372858127627562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1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learningapps.org/4158681" TargetMode="Externa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hyperlink" Target="https://yandex.ru/video/preview/10785820772389380067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ingapps.org/4450479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yandex.ru/video/preview/11575375855363754490" TargetMode="Externa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hyperlink" Target="https://yandex.ru/video/preview/16923772328521818193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1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://stopzavisimosti.ru/zhenskoe-kurenie-chem-chrevato-kurenie-dlya-milyx-dam.html#skazki-o-kurenii" TargetMode="Externa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://stopzavisimosti.ru/zhenskoe-kurenie-chem-chrevato-kurenie-dlya-milyx-dam.html#vliyanie-kureniya-na-organizm-molodoy-devushki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3B82D32-AF4C-477F-90FD-C751F94C466A}"/>
              </a:ext>
            </a:extLst>
          </p:cNvPr>
          <p:cNvSpPr/>
          <p:nvPr/>
        </p:nvSpPr>
        <p:spPr>
          <a:xfrm>
            <a:off x="1276668" y="425449"/>
            <a:ext cx="9144000" cy="5223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Интерактивный курс о вреде курения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обучающихся 8-14 лет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«НЕТ – КУРЕНИЮ – скажи -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Свежим воздухом дыши!»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начальных классов, </a:t>
            </a:r>
            <a:r>
              <a:rPr lang="ru-RU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к.п.н</a:t>
            </a: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МАОУ СОШ № 48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Евдокимова Людмила Михайловна</a:t>
            </a:r>
          </a:p>
        </p:txBody>
      </p:sp>
      <p:pic>
        <p:nvPicPr>
          <p:cNvPr id="2" name="Kosmicheskaya_muzyka_-_Dlya_Jogi_i_meditacii">
            <a:hlinkClick r:id="" action="ppaction://media"/>
            <a:extLst>
              <a:ext uri="{FF2B5EF4-FFF2-40B4-BE49-F238E27FC236}">
                <a16:creationId xmlns:a16="http://schemas.microsoft.com/office/drawing/2014/main" id="{303083B4-5840-41EB-860A-0AEB91B3C1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6134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7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949"/>
            <a:ext cx="3530600" cy="641927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4634B-CF2C-4AA6-B0CD-A096A4601099}"/>
              </a:ext>
            </a:extLst>
          </p:cNvPr>
          <p:cNvSpPr/>
          <p:nvPr/>
        </p:nvSpPr>
        <p:spPr>
          <a:xfrm>
            <a:off x="1816100" y="0"/>
            <a:ext cx="102047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lvl="0"/>
            <a:r>
              <a:rPr lang="ru-RU" sz="6000" b="1" dirty="0">
                <a:solidFill>
                  <a:srgbClr val="0070C0"/>
                </a:solidFill>
              </a:rPr>
              <a:t>        6. Есть такой закон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02A62-C5B8-42BD-B81C-C7C1F689F5C0}"/>
              </a:ext>
            </a:extLst>
          </p:cNvPr>
          <p:cNvSpPr txBox="1"/>
          <p:nvPr/>
        </p:nvSpPr>
        <p:spPr>
          <a:xfrm>
            <a:off x="2972118" y="1661993"/>
            <a:ext cx="90487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/>
              <a:t>Изучите </a:t>
            </a:r>
            <a:r>
              <a:rPr lang="ru-RU" sz="4000" dirty="0">
                <a:hlinkClick r:id="rId6"/>
              </a:rPr>
              <a:t>презентацию</a:t>
            </a:r>
            <a:r>
              <a:rPr lang="ru-RU" sz="4000" dirty="0"/>
              <a:t> и познакомьтесь с законами о запрете курения.</a:t>
            </a:r>
          </a:p>
          <a:p>
            <a:pPr marL="742950" indent="-742950">
              <a:buAutoNum type="arabicPeriod"/>
            </a:pPr>
            <a:endParaRPr lang="ru-RU" sz="4000" dirty="0"/>
          </a:p>
          <a:p>
            <a:pPr marL="742950" indent="-742950">
              <a:buAutoNum type="arabicPeriod"/>
            </a:pPr>
            <a:r>
              <a:rPr lang="ru-RU" sz="4000" dirty="0"/>
              <a:t>Выполните </a:t>
            </a:r>
            <a:r>
              <a:rPr lang="ru-RU" sz="4000" dirty="0">
                <a:hlinkClick r:id="rId7"/>
              </a:rPr>
              <a:t>тест</a:t>
            </a:r>
            <a:r>
              <a:rPr lang="ru-RU" sz="4000" dirty="0"/>
              <a:t>, как хорошо вы поняли законы о запрете курения.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3" name="9">
            <a:hlinkClick r:id="" action="ppaction://media"/>
            <a:extLst>
              <a:ext uri="{FF2B5EF4-FFF2-40B4-BE49-F238E27FC236}">
                <a16:creationId xmlns:a16="http://schemas.microsoft.com/office/drawing/2014/main" id="{154586AD-A526-47A5-96C0-EF856AC783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62518" y="2784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0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949"/>
            <a:ext cx="3378200" cy="614218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4634B-CF2C-4AA6-B0CD-A096A4601099}"/>
              </a:ext>
            </a:extLst>
          </p:cNvPr>
          <p:cNvSpPr/>
          <p:nvPr/>
        </p:nvSpPr>
        <p:spPr>
          <a:xfrm>
            <a:off x="1816100" y="0"/>
            <a:ext cx="102047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lvl="0"/>
            <a:r>
              <a:rPr lang="ru-RU" sz="6000" b="1" dirty="0">
                <a:solidFill>
                  <a:srgbClr val="0070C0"/>
                </a:solidFill>
              </a:rPr>
              <a:t>        7. Как сказать «Нет!»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02A62-C5B8-42BD-B81C-C7C1F689F5C0}"/>
              </a:ext>
            </a:extLst>
          </p:cNvPr>
          <p:cNvSpPr txBox="1"/>
          <p:nvPr/>
        </p:nvSpPr>
        <p:spPr>
          <a:xfrm>
            <a:off x="2786395" y="1044048"/>
            <a:ext cx="90487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/>
          </a:p>
          <a:p>
            <a:pPr marL="342900" indent="-342900">
              <a:buAutoNum type="arabicPeriod"/>
            </a:pPr>
            <a:r>
              <a:rPr lang="ru-RU" sz="4000" dirty="0"/>
              <a:t>Прочитайте внимательно </a:t>
            </a:r>
            <a:r>
              <a:rPr lang="ru-RU" sz="4000" dirty="0">
                <a:hlinkClick r:id="rId6"/>
              </a:rPr>
              <a:t>50 способов</a:t>
            </a:r>
            <a:r>
              <a:rPr lang="ru-RU" sz="4000" dirty="0"/>
              <a:t>, как сказать «НЕТ!», когда  предлагают закурить.</a:t>
            </a:r>
          </a:p>
          <a:p>
            <a:pPr marL="342900" indent="-342900">
              <a:buAutoNum type="arabicPeriod"/>
            </a:pPr>
            <a:r>
              <a:rPr lang="ru-RU" sz="4000" dirty="0"/>
              <a:t>Посмотри </a:t>
            </a:r>
            <a:r>
              <a:rPr lang="ru-RU" sz="4000" dirty="0">
                <a:hlinkClick r:id="rId7"/>
              </a:rPr>
              <a:t>мультфильм</a:t>
            </a:r>
            <a:endParaRPr lang="ru-RU" sz="4000" dirty="0"/>
          </a:p>
          <a:p>
            <a:r>
              <a:rPr lang="ru-RU" sz="4000" dirty="0"/>
              <a:t>«Иван Царевич и Табакерка»</a:t>
            </a:r>
          </a:p>
        </p:txBody>
      </p:sp>
      <p:pic>
        <p:nvPicPr>
          <p:cNvPr id="3" name="Рисунок 2">
            <a:hlinkClick r:id="rId8"/>
            <a:extLst>
              <a:ext uri="{FF2B5EF4-FFF2-40B4-BE49-F238E27FC236}">
                <a16:creationId xmlns:a16="http://schemas.microsoft.com/office/drawing/2014/main" id="{00033490-C6A4-4AB3-8C07-8050B27CD8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0226" y="2936874"/>
            <a:ext cx="2797098" cy="3822700"/>
          </a:xfrm>
          <a:prstGeom prst="rect">
            <a:avLst/>
          </a:prstGeom>
        </p:spPr>
      </p:pic>
      <p:pic>
        <p:nvPicPr>
          <p:cNvPr id="6" name="10">
            <a:hlinkClick r:id="" action="ppaction://media"/>
            <a:extLst>
              <a:ext uri="{FF2B5EF4-FFF2-40B4-BE49-F238E27FC236}">
                <a16:creationId xmlns:a16="http://schemas.microsoft.com/office/drawing/2014/main" id="{41A04F58-71BF-40B8-87CA-6B51F4F2B2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15642" y="26320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6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056DF-88D9-4720-B310-098CCAB38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8218EC-B550-4BD7-86A1-0D0D473B7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17D057-48B3-4420-B642-AF4407283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94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132" y="1316919"/>
            <a:ext cx="2959895" cy="538162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4634B-CF2C-4AA6-B0CD-A096A4601099}"/>
              </a:ext>
            </a:extLst>
          </p:cNvPr>
          <p:cNvSpPr/>
          <p:nvPr/>
        </p:nvSpPr>
        <p:spPr>
          <a:xfrm>
            <a:off x="171132" y="0"/>
            <a:ext cx="1184973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lvl="0"/>
            <a:r>
              <a:rPr lang="ru-RU" sz="6000" b="1" dirty="0">
                <a:solidFill>
                  <a:srgbClr val="0070C0"/>
                </a:solidFill>
              </a:rPr>
              <a:t>        8. В свежем теле – свежий дух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02A62-C5B8-42BD-B81C-C7C1F689F5C0}"/>
              </a:ext>
            </a:extLst>
          </p:cNvPr>
          <p:cNvSpPr txBox="1"/>
          <p:nvPr/>
        </p:nvSpPr>
        <p:spPr>
          <a:xfrm>
            <a:off x="3314382" y="721161"/>
            <a:ext cx="90487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/>
          </a:p>
          <a:p>
            <a:pPr marL="342900" indent="-342900">
              <a:buAutoNum type="arabicPeriod"/>
            </a:pPr>
            <a:r>
              <a:rPr lang="ru-RU" sz="4000" dirty="0"/>
              <a:t>Посмотри </a:t>
            </a:r>
            <a:r>
              <a:rPr lang="ru-RU" sz="4000" dirty="0">
                <a:hlinkClick r:id="rId6"/>
              </a:rPr>
              <a:t>мультфильм</a:t>
            </a:r>
            <a:r>
              <a:rPr lang="ru-RU" sz="4000" dirty="0"/>
              <a:t>, как сохранить свежесть тела и духа.</a:t>
            </a:r>
          </a:p>
          <a:p>
            <a:pPr marL="342900" indent="-342900">
              <a:buAutoNum type="arabicPeriod"/>
            </a:pPr>
            <a:r>
              <a:rPr lang="ru-RU" sz="4000" dirty="0"/>
              <a:t>Выполни творческую работу «Нет – курению скажу, своим здоровьем дорожу». Это может быть рисунок, коллаж, презентация, сочинение, стихотворение…Покажи и расскажи о своей работе одноклассникам.</a:t>
            </a:r>
          </a:p>
        </p:txBody>
      </p:sp>
      <p:pic>
        <p:nvPicPr>
          <p:cNvPr id="3" name="11">
            <a:hlinkClick r:id="" action="ppaction://media"/>
            <a:extLst>
              <a:ext uri="{FF2B5EF4-FFF2-40B4-BE49-F238E27FC236}">
                <a16:creationId xmlns:a16="http://schemas.microsoft.com/office/drawing/2014/main" id="{32871834-7D84-4841-A145-D830600F80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89100" y="33455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21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158" y="366930"/>
            <a:ext cx="3368276" cy="612413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4634B-CF2C-4AA6-B0CD-A096A4601099}"/>
              </a:ext>
            </a:extLst>
          </p:cNvPr>
          <p:cNvSpPr/>
          <p:nvPr/>
        </p:nvSpPr>
        <p:spPr>
          <a:xfrm>
            <a:off x="171132" y="0"/>
            <a:ext cx="118497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lvl="0"/>
            <a:r>
              <a:rPr lang="ru-RU" sz="6000" b="1" dirty="0">
                <a:solidFill>
                  <a:srgbClr val="0070C0"/>
                </a:solidFill>
              </a:rPr>
              <a:t>                       Подведем итоги</a:t>
            </a:r>
          </a:p>
          <a:p>
            <a:pPr lvl="0"/>
            <a:r>
              <a:rPr lang="ru-RU" sz="6000" b="1" dirty="0">
                <a:solidFill>
                  <a:srgbClr val="0070C0"/>
                </a:solidFill>
              </a:rPr>
              <a:t>                       Пора прощаться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02A62-C5B8-42BD-B81C-C7C1F689F5C0}"/>
              </a:ext>
            </a:extLst>
          </p:cNvPr>
          <p:cNvSpPr txBox="1"/>
          <p:nvPr/>
        </p:nvSpPr>
        <p:spPr>
          <a:xfrm>
            <a:off x="2972118" y="1661993"/>
            <a:ext cx="90487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78A95-B7C4-4660-9438-65BF4D4A99AB}"/>
              </a:ext>
            </a:extLst>
          </p:cNvPr>
          <p:cNvSpPr txBox="1"/>
          <p:nvPr/>
        </p:nvSpPr>
        <p:spPr>
          <a:xfrm>
            <a:off x="2971959" y="2154435"/>
            <a:ext cx="8153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Настала пора прощаться. Я думаю, вы, Земляне, поняли, что курить вредно. Надо беречь свое здоровье, свою любимую  планету. </a:t>
            </a:r>
          </a:p>
          <a:p>
            <a:pPr algn="just"/>
            <a:r>
              <a:rPr lang="ru-RU" sz="3200" dirty="0"/>
              <a:t>Я хочу удостовериться в том, что ты, дорогой друг, никогда не возьмешь в руки сигареты. Поэтому ответь на вопросы моей </a:t>
            </a:r>
            <a:r>
              <a:rPr lang="ru-RU" sz="3200" dirty="0">
                <a:hlinkClick r:id="rId6"/>
              </a:rPr>
              <a:t>итоговой анкеты.</a:t>
            </a:r>
            <a:endParaRPr lang="ru-RU" sz="3200" dirty="0"/>
          </a:p>
        </p:txBody>
      </p:sp>
      <p:pic>
        <p:nvPicPr>
          <p:cNvPr id="6" name="12">
            <a:hlinkClick r:id="" action="ppaction://media"/>
            <a:extLst>
              <a:ext uri="{FF2B5EF4-FFF2-40B4-BE49-F238E27FC236}">
                <a16:creationId xmlns:a16="http://schemas.microsoft.com/office/drawing/2014/main" id="{AEE29CA3-4D1C-4634-982F-4C7589C8B9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76450" y="28193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6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xit" presetSubtype="32" fill="hold" nodeType="withEffect">
                                  <p:stCondLst>
                                    <p:cond delay="50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002A62-C5B8-42BD-B81C-C7C1F689F5C0}"/>
              </a:ext>
            </a:extLst>
          </p:cNvPr>
          <p:cNvSpPr txBox="1"/>
          <p:nvPr/>
        </p:nvSpPr>
        <p:spPr>
          <a:xfrm>
            <a:off x="2972118" y="1661993"/>
            <a:ext cx="90487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EC3817-4919-4644-9F85-B044CD772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" y="444501"/>
            <a:ext cx="10718800" cy="6032500"/>
          </a:xfrm>
          <a:prstGeom prst="rect">
            <a:avLst/>
          </a:prstGeom>
        </p:spPr>
      </p:pic>
      <p:pic>
        <p:nvPicPr>
          <p:cNvPr id="2" name="13">
            <a:hlinkClick r:id="" action="ppaction://media"/>
            <a:extLst>
              <a:ext uri="{FF2B5EF4-FFF2-40B4-BE49-F238E27FC236}">
                <a16:creationId xmlns:a16="http://schemas.microsoft.com/office/drawing/2014/main" id="{35DDD3FC-80D6-48C1-987B-4B0EF7CB8C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7605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0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50" y="259772"/>
            <a:ext cx="3486150" cy="633845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3B82D32-AF4C-477F-90FD-C751F94C466A}"/>
              </a:ext>
            </a:extLst>
          </p:cNvPr>
          <p:cNvSpPr/>
          <p:nvPr/>
        </p:nvSpPr>
        <p:spPr>
          <a:xfrm>
            <a:off x="2775268" y="476249"/>
            <a:ext cx="9144000" cy="5566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Здравствуйте, дорогие ребята!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Я прилетел к вам в гости с далекой планеты 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СВЕЖИНКА.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нашей планете живут очень высокоразвитые и умные существа. Мы дышим свежим воздухом, кушаем свежие продукты, пьем свежую чистую воду, и сами всегда свежи и красивы. Каждый житель моей Свежинки  является членом определенной организации, отвечающей за свежесть нашей планеты. Я – возглавляю организацию свежего воздуха, поэтому меня зовут: 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СВЕЖЕДУХ.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Прилетев на Землю, я был уверен, что  все жители Земли свободно дышат свежим воздухом. Но, выйдя на улицу, я стал задыхаться. Сначала я не понял, в чем дело, но затем обратил внимание на людей с небольшими цилиндрическими палочками, из которых валил ядовитый серый дым. Любое существо должно было немедленно умереть, вдохнув дым из этих странных палочек. Но Земляне продолжали брать их в рот, дымить, отравляя себя и других. Позже я узнал, что люди на Земле курят, не заботясь о своем здоровье, здоровье других людей и всей своей планеты. И я  решил немедленно броситься на помощь вам, Землянам. </a:t>
            </a:r>
          </a:p>
        </p:txBody>
      </p:sp>
      <p:pic>
        <p:nvPicPr>
          <p:cNvPr id="2" name="Новая запись1">
            <a:hlinkClick r:id="" action="ppaction://media"/>
            <a:extLst>
              <a:ext uri="{FF2B5EF4-FFF2-40B4-BE49-F238E27FC236}">
                <a16:creationId xmlns:a16="http://schemas.microsoft.com/office/drawing/2014/main" id="{69FA5916-DC69-4464-9F8C-A4D3207B3E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67243" y="2769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8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850" y="273049"/>
            <a:ext cx="3600450" cy="654627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4634B-CF2C-4AA6-B0CD-A096A4601099}"/>
              </a:ext>
            </a:extLst>
          </p:cNvPr>
          <p:cNvSpPr/>
          <p:nvPr/>
        </p:nvSpPr>
        <p:spPr>
          <a:xfrm>
            <a:off x="3184366" y="273049"/>
            <a:ext cx="8734902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постараюсь объяснить и показать, насколько вредно курение, как спасти свой организм и всю планету от едкого ядовитого дыма сигарет.</a:t>
            </a:r>
          </a:p>
          <a:p>
            <a:r>
              <a:rPr lang="ru-RU" sz="2400" b="1" dirty="0"/>
              <a:t>Итак, в ходе моего курса вы узнаете: </a:t>
            </a:r>
          </a:p>
          <a:p>
            <a:pPr lvl="0"/>
            <a:r>
              <a:rPr lang="ru-RU" sz="4000" b="1" dirty="0">
                <a:solidFill>
                  <a:srgbClr val="0070C0"/>
                </a:solidFill>
                <a:hlinkClick r:id="rId6" action="ppaction://hlinksldjump"/>
              </a:rPr>
              <a:t>1. Почему люди курят?</a:t>
            </a:r>
            <a:endParaRPr lang="ru-RU" sz="4000" b="1" dirty="0">
              <a:solidFill>
                <a:srgbClr val="0070C0"/>
              </a:solidFill>
            </a:endParaRPr>
          </a:p>
          <a:p>
            <a:pPr lvl="0"/>
            <a:r>
              <a:rPr lang="ru-RU" sz="4000" b="1" dirty="0">
                <a:solidFill>
                  <a:srgbClr val="0070C0"/>
                </a:solidFill>
                <a:hlinkClick r:id="rId7" action="ppaction://hlinksldjump"/>
              </a:rPr>
              <a:t>2. Что такое сигарета?</a:t>
            </a:r>
            <a:endParaRPr lang="ru-RU" sz="4000" b="1" dirty="0">
              <a:solidFill>
                <a:srgbClr val="0070C0"/>
              </a:solidFill>
            </a:endParaRPr>
          </a:p>
          <a:p>
            <a:pPr lvl="0"/>
            <a:r>
              <a:rPr lang="ru-RU" sz="4000" b="1" dirty="0">
                <a:solidFill>
                  <a:srgbClr val="0070C0"/>
                </a:solidFill>
                <a:hlinkClick r:id="rId8" action="ppaction://hlinksldjump"/>
              </a:rPr>
              <a:t>3. Курить – здоровью вредить</a:t>
            </a:r>
            <a:endParaRPr lang="ru-RU" sz="4000" b="1" dirty="0">
              <a:solidFill>
                <a:srgbClr val="0070C0"/>
              </a:solidFill>
            </a:endParaRPr>
          </a:p>
          <a:p>
            <a:pPr lvl="0"/>
            <a:r>
              <a:rPr lang="ru-RU" sz="4000" b="1" dirty="0">
                <a:solidFill>
                  <a:srgbClr val="0070C0"/>
                </a:solidFill>
              </a:rPr>
              <a:t>4. </a:t>
            </a:r>
            <a:r>
              <a:rPr lang="ru-RU" sz="4000" b="1" dirty="0">
                <a:solidFill>
                  <a:srgbClr val="0070C0"/>
                </a:solidFill>
                <a:hlinkClick r:id="rId9" action="ppaction://hlinksldjump"/>
              </a:rPr>
              <a:t>Ядовитый дым</a:t>
            </a:r>
            <a:endParaRPr lang="ru-RU" sz="4000" b="1" dirty="0">
              <a:solidFill>
                <a:srgbClr val="0070C0"/>
              </a:solidFill>
            </a:endParaRPr>
          </a:p>
          <a:p>
            <a:pPr lvl="0"/>
            <a:r>
              <a:rPr lang="ru-RU" sz="4000" b="1" dirty="0">
                <a:solidFill>
                  <a:srgbClr val="0070C0"/>
                </a:solidFill>
              </a:rPr>
              <a:t>5</a:t>
            </a:r>
            <a:r>
              <a:rPr lang="ru-RU" sz="4000" b="1" dirty="0">
                <a:solidFill>
                  <a:srgbClr val="0070C0"/>
                </a:solidFill>
                <a:hlinkClick r:id="rId10" action="ppaction://hlinksldjump"/>
              </a:rPr>
              <a:t>. Секреты для девочек</a:t>
            </a:r>
            <a:endParaRPr lang="ru-RU" sz="4000" b="1" dirty="0">
              <a:solidFill>
                <a:srgbClr val="0070C0"/>
              </a:solidFill>
            </a:endParaRPr>
          </a:p>
          <a:p>
            <a:pPr lvl="0"/>
            <a:r>
              <a:rPr lang="ru-RU" sz="4000" b="1" dirty="0">
                <a:solidFill>
                  <a:srgbClr val="0070C0"/>
                </a:solidFill>
              </a:rPr>
              <a:t>6. </a:t>
            </a:r>
            <a:r>
              <a:rPr lang="ru-RU" sz="4000" b="1" dirty="0">
                <a:solidFill>
                  <a:srgbClr val="0070C0"/>
                </a:solidFill>
                <a:hlinkClick r:id="rId11" action="ppaction://hlinksldjump"/>
              </a:rPr>
              <a:t>Есть такой закон…</a:t>
            </a:r>
            <a:endParaRPr lang="ru-RU" sz="4000" b="1" dirty="0">
              <a:solidFill>
                <a:srgbClr val="0070C0"/>
              </a:solidFill>
            </a:endParaRPr>
          </a:p>
          <a:p>
            <a:pPr lvl="0"/>
            <a:r>
              <a:rPr lang="ru-RU" sz="4000" b="1" dirty="0">
                <a:solidFill>
                  <a:srgbClr val="0070C0"/>
                </a:solidFill>
              </a:rPr>
              <a:t>7</a:t>
            </a:r>
            <a:r>
              <a:rPr lang="ru-RU" sz="4000" b="1" dirty="0">
                <a:solidFill>
                  <a:srgbClr val="0070C0"/>
                </a:solidFill>
                <a:hlinkClick r:id="rId12" action="ppaction://hlinksldjump"/>
              </a:rPr>
              <a:t>. Как сказать «нет»</a:t>
            </a:r>
            <a:endParaRPr lang="ru-RU" sz="4000" b="1" dirty="0">
              <a:solidFill>
                <a:srgbClr val="0070C0"/>
              </a:solidFill>
            </a:endParaRPr>
          </a:p>
          <a:p>
            <a:pPr lvl="0"/>
            <a:r>
              <a:rPr lang="ru-RU" sz="4000" b="1" dirty="0">
                <a:solidFill>
                  <a:srgbClr val="0070C0"/>
                </a:solidFill>
              </a:rPr>
              <a:t>8. </a:t>
            </a:r>
            <a:r>
              <a:rPr lang="ru-RU" sz="4000" b="1" dirty="0">
                <a:solidFill>
                  <a:srgbClr val="0070C0"/>
                </a:solidFill>
                <a:hlinkClick r:id="rId13" action="ppaction://hlinksldjump"/>
              </a:rPr>
              <a:t>В свежем теле - свежий дух</a:t>
            </a:r>
            <a:endParaRPr lang="ru-RU" sz="4000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3" name="Новая запись2">
            <a:hlinkClick r:id="" action="ppaction://media"/>
            <a:extLst>
              <a:ext uri="{FF2B5EF4-FFF2-40B4-BE49-F238E27FC236}">
                <a16:creationId xmlns:a16="http://schemas.microsoft.com/office/drawing/2014/main" id="{10C3D4E5-1A6B-49F7-9BF2-380FB4EB71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171541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3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850" y="273049"/>
            <a:ext cx="3536950" cy="643081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CD7A7B-0D42-4A4E-86DC-4215D4923E43}"/>
              </a:ext>
            </a:extLst>
          </p:cNvPr>
          <p:cNvSpPr/>
          <p:nvPr/>
        </p:nvSpPr>
        <p:spPr>
          <a:xfrm>
            <a:off x="2775268" y="410989"/>
            <a:ext cx="8896032" cy="4008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 сначала я хочу познакомиться с вами лично. Как меня зовут, вы уже знаете, а чтобы я узнал вас, ответьте на вопросы моей </a:t>
            </a:r>
            <a: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анкеты</a:t>
            </a:r>
            <a: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Новая запись3">
            <a:hlinkClick r:id="" action="ppaction://media"/>
            <a:extLst>
              <a:ext uri="{FF2B5EF4-FFF2-40B4-BE49-F238E27FC236}">
                <a16:creationId xmlns:a16="http://schemas.microsoft.com/office/drawing/2014/main" id="{0C6F73A3-3A36-49D2-ABFE-7F79129D5A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67243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1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850" y="273049"/>
            <a:ext cx="3482816" cy="633239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4634B-CF2C-4AA6-B0CD-A096A4601099}"/>
              </a:ext>
            </a:extLst>
          </p:cNvPr>
          <p:cNvSpPr/>
          <p:nvPr/>
        </p:nvSpPr>
        <p:spPr>
          <a:xfrm>
            <a:off x="3285966" y="0"/>
            <a:ext cx="873490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lvl="0"/>
            <a:r>
              <a:rPr lang="ru-RU" sz="6000" b="1" dirty="0">
                <a:solidFill>
                  <a:srgbClr val="0070C0"/>
                </a:solidFill>
              </a:rPr>
              <a:t>1. Почему люди курят?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02A62-C5B8-42BD-B81C-C7C1F689F5C0}"/>
              </a:ext>
            </a:extLst>
          </p:cNvPr>
          <p:cNvSpPr txBox="1"/>
          <p:nvPr/>
        </p:nvSpPr>
        <p:spPr>
          <a:xfrm>
            <a:off x="2972118" y="1661993"/>
            <a:ext cx="904875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4000" dirty="0"/>
              <a:t>Прочитайте внимательно </a:t>
            </a:r>
            <a:r>
              <a:rPr lang="ru-RU" sz="4000" dirty="0">
                <a:hlinkClick r:id="rId6"/>
              </a:rPr>
              <a:t>статью</a:t>
            </a:r>
            <a:r>
              <a:rPr lang="ru-RU" sz="4000" dirty="0"/>
              <a:t>,  и вы узнаете о возможных причинах, почему люди начинают курить.</a:t>
            </a:r>
          </a:p>
          <a:p>
            <a:pPr marL="342900" indent="-342900" algn="just">
              <a:buAutoNum type="arabicPeriod"/>
            </a:pPr>
            <a:r>
              <a:rPr lang="ru-RU" sz="4000" dirty="0"/>
              <a:t> Пройдите </a:t>
            </a:r>
            <a:r>
              <a:rPr lang="ru-RU" sz="4000" dirty="0">
                <a:hlinkClick r:id="rId7"/>
              </a:rPr>
              <a:t>тест</a:t>
            </a:r>
            <a:r>
              <a:rPr lang="ru-RU" sz="4000" dirty="0"/>
              <a:t>, чтобы осознать свою подверженность  этой страшной привычке.</a:t>
            </a:r>
          </a:p>
          <a:p>
            <a:pPr marL="342900" indent="-342900">
              <a:buAutoNum type="arabicPeriod"/>
            </a:pPr>
            <a:endParaRPr lang="ru-RU" sz="4000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3" name="Новая запись4">
            <a:hlinkClick r:id="" action="ppaction://media"/>
            <a:extLst>
              <a:ext uri="{FF2B5EF4-FFF2-40B4-BE49-F238E27FC236}">
                <a16:creationId xmlns:a16="http://schemas.microsoft.com/office/drawing/2014/main" id="{22DB94CF-578F-4326-8556-62D4FE11C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95500" y="27280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8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550" y="349249"/>
            <a:ext cx="3451384" cy="627524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4634B-CF2C-4AA6-B0CD-A096A4601099}"/>
              </a:ext>
            </a:extLst>
          </p:cNvPr>
          <p:cNvSpPr/>
          <p:nvPr/>
        </p:nvSpPr>
        <p:spPr>
          <a:xfrm>
            <a:off x="3285966" y="0"/>
            <a:ext cx="873490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lvl="0"/>
            <a:r>
              <a:rPr lang="ru-RU" sz="6000" b="1" dirty="0">
                <a:solidFill>
                  <a:srgbClr val="0070C0"/>
                </a:solidFill>
              </a:rPr>
              <a:t>2. Что такое сигарета?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02A62-C5B8-42BD-B81C-C7C1F689F5C0}"/>
              </a:ext>
            </a:extLst>
          </p:cNvPr>
          <p:cNvSpPr txBox="1"/>
          <p:nvPr/>
        </p:nvSpPr>
        <p:spPr>
          <a:xfrm>
            <a:off x="2972118" y="1661993"/>
            <a:ext cx="904875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4000" dirty="0"/>
              <a:t>Посмотрите </a:t>
            </a:r>
            <a:r>
              <a:rPr lang="ru-RU" sz="4000" dirty="0">
                <a:hlinkClick r:id="rId6"/>
              </a:rPr>
              <a:t>видео</a:t>
            </a:r>
            <a:r>
              <a:rPr lang="ru-RU" sz="4000" dirty="0"/>
              <a:t> о том, из чего состоят сигареты.</a:t>
            </a:r>
          </a:p>
          <a:p>
            <a:pPr marL="342900" indent="-342900" algn="just">
              <a:buAutoNum type="arabicPeriod"/>
            </a:pPr>
            <a:r>
              <a:rPr lang="ru-RU" sz="4000" dirty="0"/>
              <a:t>Рассмотрите </a:t>
            </a:r>
            <a:r>
              <a:rPr lang="ru-RU" sz="4000" dirty="0">
                <a:hlinkClick r:id="rId7"/>
              </a:rPr>
              <a:t>документ</a:t>
            </a:r>
            <a:r>
              <a:rPr lang="ru-RU" sz="4000" dirty="0"/>
              <a:t> и прочитайте внимательно, что входит в состав сигареты.</a:t>
            </a:r>
          </a:p>
          <a:p>
            <a:pPr marL="342900" indent="-342900" algn="just">
              <a:buAutoNum type="arabicPeriod"/>
            </a:pPr>
            <a:r>
              <a:rPr lang="ru-RU" sz="4000" dirty="0"/>
              <a:t>Выполните интерактивное </a:t>
            </a:r>
            <a:r>
              <a:rPr lang="ru-RU" sz="4000" dirty="0">
                <a:hlinkClick r:id="rId8"/>
              </a:rPr>
              <a:t>задание</a:t>
            </a:r>
            <a:r>
              <a:rPr lang="ru-RU" sz="4000" dirty="0"/>
              <a:t> «Состав сигарет».</a:t>
            </a:r>
          </a:p>
          <a:p>
            <a:pPr marL="342900" indent="-342900">
              <a:buAutoNum type="arabicPeriod"/>
            </a:pPr>
            <a:endParaRPr lang="ru-RU" sz="4000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3" name="Новая запись">
            <a:hlinkClick r:id="" action="ppaction://media"/>
            <a:extLst>
              <a:ext uri="{FF2B5EF4-FFF2-40B4-BE49-F238E27FC236}">
                <a16:creationId xmlns:a16="http://schemas.microsoft.com/office/drawing/2014/main" id="{E73301BD-3A0D-427F-8C2E-A05D90CB4D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89443" y="28391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54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1162049"/>
            <a:ext cx="2972118" cy="540385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4634B-CF2C-4AA6-B0CD-A096A4601099}"/>
              </a:ext>
            </a:extLst>
          </p:cNvPr>
          <p:cNvSpPr/>
          <p:nvPr/>
        </p:nvSpPr>
        <p:spPr>
          <a:xfrm>
            <a:off x="1816100" y="0"/>
            <a:ext cx="102047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lvl="0"/>
            <a:r>
              <a:rPr lang="ru-RU" sz="6000" b="1" dirty="0">
                <a:solidFill>
                  <a:srgbClr val="0070C0"/>
                </a:solidFill>
              </a:rPr>
              <a:t>3. Курить – здоровью вредить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02A62-C5B8-42BD-B81C-C7C1F689F5C0}"/>
              </a:ext>
            </a:extLst>
          </p:cNvPr>
          <p:cNvSpPr txBox="1"/>
          <p:nvPr/>
        </p:nvSpPr>
        <p:spPr>
          <a:xfrm>
            <a:off x="2972118" y="1814353"/>
            <a:ext cx="904875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4000" dirty="0"/>
              <a:t>Посмотрите </a:t>
            </a:r>
            <a:r>
              <a:rPr lang="ru-RU" sz="4000" dirty="0">
                <a:hlinkClick r:id="rId6"/>
              </a:rPr>
              <a:t>мультфильм</a:t>
            </a:r>
            <a:r>
              <a:rPr lang="ru-RU" sz="4000" dirty="0"/>
              <a:t> «Тайна едкого дыма».</a:t>
            </a:r>
          </a:p>
          <a:p>
            <a:pPr marL="342900" indent="-342900" algn="just">
              <a:buAutoNum type="arabicPeriod"/>
            </a:pPr>
            <a:r>
              <a:rPr lang="ru-RU" sz="4000" dirty="0"/>
              <a:t>Выполните  </a:t>
            </a:r>
            <a:r>
              <a:rPr lang="ru-RU" sz="4000" dirty="0">
                <a:hlinkClick r:id="rId7"/>
              </a:rPr>
              <a:t>викторину</a:t>
            </a:r>
            <a:r>
              <a:rPr lang="ru-RU" sz="4000" dirty="0"/>
              <a:t> о вреде курения.</a:t>
            </a:r>
          </a:p>
          <a:p>
            <a:pPr marL="342900" indent="-342900">
              <a:buAutoNum type="arabicPeriod"/>
            </a:pPr>
            <a:endParaRPr lang="ru-RU" sz="4000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3" name="6">
            <a:hlinkClick r:id="" action="ppaction://media"/>
            <a:extLst>
              <a:ext uri="{FF2B5EF4-FFF2-40B4-BE49-F238E27FC236}">
                <a16:creationId xmlns:a16="http://schemas.microsoft.com/office/drawing/2014/main" id="{483B2F27-5629-4252-BE3A-316373BE02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11300" y="31995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9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949"/>
            <a:ext cx="2972118" cy="540385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4634B-CF2C-4AA6-B0CD-A096A4601099}"/>
              </a:ext>
            </a:extLst>
          </p:cNvPr>
          <p:cNvSpPr/>
          <p:nvPr/>
        </p:nvSpPr>
        <p:spPr>
          <a:xfrm>
            <a:off x="1816100" y="0"/>
            <a:ext cx="102047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lvl="0"/>
            <a:r>
              <a:rPr lang="ru-RU" sz="6000" b="1" dirty="0">
                <a:solidFill>
                  <a:srgbClr val="0070C0"/>
                </a:solidFill>
              </a:rPr>
              <a:t>                4. Ядовитый дым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02A62-C5B8-42BD-B81C-C7C1F689F5C0}"/>
              </a:ext>
            </a:extLst>
          </p:cNvPr>
          <p:cNvSpPr txBox="1"/>
          <p:nvPr/>
        </p:nvSpPr>
        <p:spPr>
          <a:xfrm>
            <a:off x="2972118" y="1661993"/>
            <a:ext cx="90487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4000" dirty="0"/>
              <a:t>Посмотрите </a:t>
            </a:r>
            <a:r>
              <a:rPr lang="ru-RU" sz="4000" dirty="0">
                <a:hlinkClick r:id="rId6"/>
              </a:rPr>
              <a:t>мультфильм</a:t>
            </a:r>
            <a:r>
              <a:rPr lang="ru-RU" sz="4000" dirty="0"/>
              <a:t> «Честное </a:t>
            </a:r>
            <a:r>
              <a:rPr lang="ru-RU" sz="4000" dirty="0" err="1"/>
              <a:t>крокодильское</a:t>
            </a:r>
            <a:r>
              <a:rPr lang="ru-RU" sz="4000" dirty="0"/>
              <a:t>».</a:t>
            </a:r>
          </a:p>
          <a:p>
            <a:pPr marL="342900" indent="-342900" algn="just">
              <a:buAutoNum type="arabicPeriod"/>
            </a:pPr>
            <a:r>
              <a:rPr lang="ru-RU" sz="4000" dirty="0"/>
              <a:t>Посмотрите </a:t>
            </a:r>
            <a:r>
              <a:rPr lang="ru-RU" sz="4000" dirty="0">
                <a:hlinkClick r:id="rId7"/>
              </a:rPr>
              <a:t>видео</a:t>
            </a:r>
            <a:r>
              <a:rPr lang="ru-RU" sz="4000" dirty="0"/>
              <a:t> о вреде «Пассивного курения».</a:t>
            </a:r>
          </a:p>
          <a:p>
            <a:pPr marL="342900" indent="-342900">
              <a:buAutoNum type="arabicPeriod"/>
            </a:pPr>
            <a:r>
              <a:rPr lang="ru-RU" sz="4000" dirty="0"/>
              <a:t>Выполните </a:t>
            </a:r>
            <a:r>
              <a:rPr lang="ru-RU" sz="4000" dirty="0">
                <a:hlinkClick r:id="rId8"/>
              </a:rPr>
              <a:t>задание</a:t>
            </a:r>
            <a:r>
              <a:rPr lang="ru-RU" sz="4000" dirty="0"/>
              <a:t> «На какие органы влияет табачный дым».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3" name="7">
            <a:hlinkClick r:id="" action="ppaction://media"/>
            <a:extLst>
              <a:ext uri="{FF2B5EF4-FFF2-40B4-BE49-F238E27FC236}">
                <a16:creationId xmlns:a16="http://schemas.microsoft.com/office/drawing/2014/main" id="{2D0C1B75-0423-4FC1-A7BE-D37F62C8DD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36432" y="23272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E85F5-7CCB-4E55-B6CF-BE8A1A40078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E193-4815-489A-8475-376A14B6E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4949"/>
            <a:ext cx="3412173" cy="620395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54634B-CF2C-4AA6-B0CD-A096A4601099}"/>
              </a:ext>
            </a:extLst>
          </p:cNvPr>
          <p:cNvSpPr/>
          <p:nvPr/>
        </p:nvSpPr>
        <p:spPr>
          <a:xfrm>
            <a:off x="1816100" y="0"/>
            <a:ext cx="102047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lvl="0"/>
            <a:r>
              <a:rPr lang="ru-RU" sz="6000" b="1" dirty="0">
                <a:solidFill>
                  <a:srgbClr val="0070C0"/>
                </a:solidFill>
              </a:rPr>
              <a:t>        5. Секреты для девочек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02A62-C5B8-42BD-B81C-C7C1F689F5C0}"/>
              </a:ext>
            </a:extLst>
          </p:cNvPr>
          <p:cNvSpPr txBox="1"/>
          <p:nvPr/>
        </p:nvSpPr>
        <p:spPr>
          <a:xfrm>
            <a:off x="2807018" y="2013228"/>
            <a:ext cx="904875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4000" dirty="0"/>
              <a:t>Прочитайте </a:t>
            </a:r>
            <a:r>
              <a:rPr lang="ru-RU" sz="4000" dirty="0">
                <a:hlinkClick r:id="rId6"/>
              </a:rPr>
              <a:t>статью</a:t>
            </a:r>
            <a:r>
              <a:rPr lang="ru-RU" sz="4000" dirty="0"/>
              <a:t> о вреде курения для организма девочек и женщин.</a:t>
            </a:r>
          </a:p>
          <a:p>
            <a:pPr marL="342900" indent="-342900" algn="just">
              <a:buAutoNum type="arabicPeriod"/>
            </a:pPr>
            <a:endParaRPr lang="ru-RU" sz="4000" dirty="0"/>
          </a:p>
          <a:p>
            <a:pPr marL="342900" indent="-342900" algn="just">
              <a:buAutoNum type="arabicPeriod"/>
            </a:pPr>
            <a:r>
              <a:rPr lang="ru-RU" sz="4000" dirty="0"/>
              <a:t>Посмотрите </a:t>
            </a:r>
            <a:r>
              <a:rPr lang="ru-RU" sz="4000" dirty="0">
                <a:hlinkClick r:id="rId7"/>
              </a:rPr>
              <a:t>видео </a:t>
            </a:r>
            <a:r>
              <a:rPr lang="ru-RU" sz="4000" dirty="0"/>
              <a:t>в этой же статье.</a:t>
            </a:r>
          </a:p>
          <a:p>
            <a:endParaRPr lang="ru-RU" sz="4000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3" name="8">
            <a:hlinkClick r:id="" action="ppaction://media"/>
            <a:extLst>
              <a:ext uri="{FF2B5EF4-FFF2-40B4-BE49-F238E27FC236}">
                <a16:creationId xmlns:a16="http://schemas.microsoft.com/office/drawing/2014/main" id="{60858679-904F-4F02-9D94-3FE6B96257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92509" y="2631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0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653</Words>
  <Application>Microsoft Office PowerPoint</Application>
  <PresentationFormat>Широкоэкранный</PresentationFormat>
  <Paragraphs>66</Paragraphs>
  <Slides>15</Slides>
  <Notes>0</Notes>
  <HiddenSlides>0</HiddenSlides>
  <MMClips>14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</dc:creator>
  <cp:lastModifiedBy>Людмила Михайловна евдокимова</cp:lastModifiedBy>
  <cp:revision>53</cp:revision>
  <dcterms:created xsi:type="dcterms:W3CDTF">2018-01-31T16:24:39Z</dcterms:created>
  <dcterms:modified xsi:type="dcterms:W3CDTF">2023-10-31T19:48:40Z</dcterms:modified>
</cp:coreProperties>
</file>