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5" r:id="rId11"/>
    <p:sldId id="264" r:id="rId12"/>
    <p:sldId id="269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23CF3-320C-4493-9353-587DF2DB0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89220E-FA36-4FD9-8249-26CDEB19B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192972-8DCD-4DC1-AA0D-2C2AB98E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2B663-6EB2-421D-9020-AF3BFF5F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6B504-C51C-413C-8270-C14395EA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1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87220-4662-435F-BE73-3F8CD735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DD0FDC-B927-4FD3-ACCD-7CAE15806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73D6E-7703-4090-9FDE-B002042A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6270-6D76-48D9-8CCE-FEAB60C7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B0899-4BC2-4DC3-92D3-7564AB08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453143-07B8-475C-BD47-5BF6F6B62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4988B-1925-4F0D-91A1-2815CBE7D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7EB09-7B07-4DE8-8A4B-2A45EFD2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6DECC-4771-4E4A-929C-82A6C2A0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BA82C-296E-46CC-9F86-32994C1A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B388-6961-4C17-ABCA-6C93A374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D0B2-1F19-44AA-9978-C42FB7907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EBE84-D8C7-4700-AECA-378C0CD1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DDB5D-B6B8-402B-95B6-1B1BB7E0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36D09-02F9-4002-B6C1-D244BE27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A6EFE-BCFC-4F30-B149-FD3296AE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1DD12F-6150-4241-95E6-1FEF54C6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72D3E-023A-4CE0-A7A4-9BE3A9FF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FE935-6020-4F34-A5C6-8749D5A5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D40DC-B9C1-4EF7-8FCD-5F09F05F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D1156-1DBF-4CBF-BFEC-6852EE4C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F70CB-F675-4978-8204-B37AC7A53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1853E8-91B8-4297-B644-10AE1A491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1196E0-B346-42A6-A8E0-5BB25226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21C5E6-B25C-4C97-9F4C-E4618772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08202F-6CAD-4F7A-9A7B-D6B84B0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6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1EB87-4F2B-4153-8BF8-1B0EEC23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314EA-D86C-420D-9AAC-05C3A159C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E3F120-799E-4A99-8A5A-A05A0833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185957-12FF-4586-9177-1603ABEE8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06F3F9-6A86-4BBF-9D37-C733DB6C4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7C0CA4-EDB5-43E1-9702-6FAAF4BA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85262-B331-4364-A1EE-8AD5E0F3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0263B8-A861-4278-91F4-CEF24067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DFFF-9654-4E42-841C-A407B473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304D3A-5A16-4A88-9111-EE81B3F2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D51514-7332-43C2-84C4-77F3E003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FBEF54-5450-48B3-9ECC-F4E6F038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9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F362F7-5443-42BF-B4A4-9ABC875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7FFAE-D08A-4D71-A31E-4EDD8293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609ED7-910C-4460-9309-804C89F7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6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60117-7996-4F7F-A805-070EC0EF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0AA19-6D2A-4549-B639-A3AEFB0D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CE003A-2D87-4F34-A7F2-03582B7C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E20A30-D563-44AB-8146-ABB61B6A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EAF6A5-27DE-4EFD-B96A-93AE37FC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8FBFD-4E25-4121-98B3-8FB170B0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9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D5025-2FC9-48D4-924E-FD92CFD6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B13182-8D19-4A8D-87CD-6E153E586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3627B2-CBC8-4BBE-9EB9-DB3EC7266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AAFC4-FF89-43B8-9605-5240070E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7920A1-3780-4A13-A11E-FC802469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98A5DA-EA38-48D6-AC02-9639D389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87356-9528-48BD-822F-760DB88B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78C6F9-DA6D-4785-8DFE-8B649E21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14443-4FC7-41AC-8F38-CA1D424E4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AA59-AA98-4982-ACBE-2BB3A681FB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CCCDD-EE16-4883-855B-1B1DCF4B2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6594F-3C90-46DC-915D-24B556844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9518-2D9B-48A5-B4A2-1F3C553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2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docs.google.com/forms/d/e/1FAIpQLSe-cu37SLPC6TOV6z7X5Ij7oWV-IUd-IRJZEtlmiO-u4Ls9ww/viewform?usp=sf_link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disk.yandex.ru/i/D3WxNQQgf7wGC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h139.ucoz.ru/Zdorovie/net_kureniyu.jpg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ET57CpxLAKo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disk.yandex.ru/i/pk_c8nzb20faBQ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youtube.com/watch?time_continue=5&amp;v=wWUO6ap6n8E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hyperlink" Target="https://docs.google.com/forms/d/14OvnQgDZHgXiVvv6dedDhUbrkeliyQKUHLjk5f0nhNo/edit?usp=sharing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3.gif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slide" Target="slide8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docs.google.com/forms/d/e/1FAIpQLSeKYfwJ9tFzrhdUTYiq5PkufI9xIBVZdubcdaqoqgaeiF-vNg/viewform?usp=sf_link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docs.google.com/forms/d/1DY5UDUQ7mB8Qg9xCz_SunDRYP_fR_OO1SCHeHfc_Jj0/edit?usp=sharing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disk.yandex.ru/i/Q1JABANoKPK1Gg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2400027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disk.yandex.ru/i/x2Td-DODeBd37w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yandex.ru/video/preview/10003372858127627562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learningapps.org/4158681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yandex.ru/video/preview/10785820772389380067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4450479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yandex.ru/video/preview/11575375855363754490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yandex.ru/video/preview/1692377232852181819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stopzavisimosti.ru/zhenskoe-kurenie-chem-chrevato-kurenie-dlya-milyx-dam.html#skazki-o-kurenii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://stopzavisimosti.ru/zhenskoe-kurenie-chem-chrevato-kurenie-dlya-milyx-dam.html#vliyanie-kureniya-na-organizm-molodoy-devushki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B82D32-AF4C-477F-90FD-C751F94C466A}"/>
              </a:ext>
            </a:extLst>
          </p:cNvPr>
          <p:cNvSpPr/>
          <p:nvPr/>
        </p:nvSpPr>
        <p:spPr>
          <a:xfrm>
            <a:off x="1276668" y="425449"/>
            <a:ext cx="9144000" cy="522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Интерактивный курс о вреде курения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обучающихся 8-14 лет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«НЕТ – КУРЕНИЮ – скажи -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Свежим воздухом дыши!»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классов,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СОШ № 48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Евдокимова Людмила Михайловна</a:t>
            </a:r>
          </a:p>
        </p:txBody>
      </p:sp>
      <p:pic>
        <p:nvPicPr>
          <p:cNvPr id="2" name="Kosmicheskaya_muzyka_-_Dlya_Jogi_i_meditacii">
            <a:hlinkClick r:id="" action="ppaction://media"/>
            <a:extLst>
              <a:ext uri="{FF2B5EF4-FFF2-40B4-BE49-F238E27FC236}">
                <a16:creationId xmlns:a16="http://schemas.microsoft.com/office/drawing/2014/main" id="{303083B4-5840-41EB-860A-0AEB91B3C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3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49"/>
            <a:ext cx="3530600" cy="6419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1816100" y="0"/>
            <a:ext cx="10204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        6. Есть такой закон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972118" y="1661993"/>
            <a:ext cx="90487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/>
              <a:t>Изучите </a:t>
            </a:r>
            <a:r>
              <a:rPr lang="ru-RU" sz="4000" dirty="0">
                <a:hlinkClick r:id="rId6"/>
              </a:rPr>
              <a:t>презентацию</a:t>
            </a:r>
            <a:r>
              <a:rPr lang="ru-RU" sz="4000" dirty="0"/>
              <a:t> и познакомьтесь с законами о запрете курения.</a:t>
            </a:r>
          </a:p>
          <a:p>
            <a:pPr marL="742950" indent="-742950">
              <a:buAutoNum type="arabicPeriod"/>
            </a:pPr>
            <a:endParaRPr lang="ru-RU" sz="4000" dirty="0"/>
          </a:p>
          <a:p>
            <a:pPr marL="742950" indent="-742950">
              <a:buAutoNum type="arabicPeriod"/>
            </a:pPr>
            <a:r>
              <a:rPr lang="ru-RU" sz="4000" dirty="0"/>
              <a:t>Выполните </a:t>
            </a:r>
            <a:r>
              <a:rPr lang="ru-RU" sz="4000" dirty="0">
                <a:hlinkClick r:id="rId7"/>
              </a:rPr>
              <a:t>тест</a:t>
            </a:r>
            <a:r>
              <a:rPr lang="ru-RU" sz="4000" dirty="0"/>
              <a:t>, как хорошо вы поняли законы о запрете курения.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9">
            <a:hlinkClick r:id="" action="ppaction://media"/>
            <a:extLst>
              <a:ext uri="{FF2B5EF4-FFF2-40B4-BE49-F238E27FC236}">
                <a16:creationId xmlns:a16="http://schemas.microsoft.com/office/drawing/2014/main" id="{154586AD-A526-47A5-96C0-EF856AC78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62518" y="2784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49"/>
            <a:ext cx="3378200" cy="614218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1816100" y="0"/>
            <a:ext cx="10204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        7. Как сказать «Нет!»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786395" y="1044048"/>
            <a:ext cx="9048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  <a:p>
            <a:pPr marL="342900" indent="-342900">
              <a:buAutoNum type="arabicPeriod"/>
            </a:pPr>
            <a:r>
              <a:rPr lang="ru-RU" sz="4000" dirty="0"/>
              <a:t>Прочитайте внимательно </a:t>
            </a:r>
            <a:r>
              <a:rPr lang="ru-RU" sz="4000" dirty="0">
                <a:hlinkClick r:id="rId6"/>
              </a:rPr>
              <a:t>50 способов</a:t>
            </a:r>
            <a:r>
              <a:rPr lang="ru-RU" sz="4000" dirty="0"/>
              <a:t>, как сказать «НЕТ!», когда  предлагают закурить.</a:t>
            </a:r>
          </a:p>
          <a:p>
            <a:pPr marL="342900" indent="-342900">
              <a:buAutoNum type="arabicPeriod"/>
            </a:pPr>
            <a:r>
              <a:rPr lang="ru-RU" sz="4000" dirty="0"/>
              <a:t>Посмотри </a:t>
            </a:r>
            <a:r>
              <a:rPr lang="ru-RU" sz="4000" dirty="0">
                <a:hlinkClick r:id="rId7"/>
              </a:rPr>
              <a:t>мультфильм</a:t>
            </a:r>
            <a:endParaRPr lang="ru-RU" sz="4000" dirty="0"/>
          </a:p>
          <a:p>
            <a:r>
              <a:rPr lang="ru-RU" sz="4000" dirty="0"/>
              <a:t>«Иван Царевич и Табакерка»</a:t>
            </a:r>
          </a:p>
        </p:txBody>
      </p:sp>
      <p:pic>
        <p:nvPicPr>
          <p:cNvPr id="3" name="Рисунок 2">
            <a:hlinkClick r:id="rId8"/>
            <a:extLst>
              <a:ext uri="{FF2B5EF4-FFF2-40B4-BE49-F238E27FC236}">
                <a16:creationId xmlns:a16="http://schemas.microsoft.com/office/drawing/2014/main" id="{00033490-C6A4-4AB3-8C07-8050B27CD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0226" y="2936874"/>
            <a:ext cx="2797098" cy="3822700"/>
          </a:xfrm>
          <a:prstGeom prst="rect">
            <a:avLst/>
          </a:prstGeom>
        </p:spPr>
      </p:pic>
      <p:pic>
        <p:nvPicPr>
          <p:cNvPr id="6" name="10">
            <a:hlinkClick r:id="" action="ppaction://media"/>
            <a:extLst>
              <a:ext uri="{FF2B5EF4-FFF2-40B4-BE49-F238E27FC236}">
                <a16:creationId xmlns:a16="http://schemas.microsoft.com/office/drawing/2014/main" id="{41A04F58-71BF-40B8-87CA-6B51F4F2B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5642" y="2632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056DF-88D9-4720-B310-098CCAB3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218EC-B550-4BD7-86A1-0D0D473B7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17D057-48B3-4420-B642-AF440728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32" y="1316919"/>
            <a:ext cx="2959895" cy="53816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171132" y="0"/>
            <a:ext cx="11849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        8. В свежем теле – свежий дух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3314382" y="721161"/>
            <a:ext cx="9048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  <a:p>
            <a:pPr marL="342900" indent="-342900">
              <a:buAutoNum type="arabicPeriod"/>
            </a:pPr>
            <a:r>
              <a:rPr lang="ru-RU" sz="4000" dirty="0"/>
              <a:t>Посмотри </a:t>
            </a:r>
            <a:r>
              <a:rPr lang="ru-RU" sz="4000" dirty="0">
                <a:hlinkClick r:id="rId6"/>
              </a:rPr>
              <a:t>мультфильм</a:t>
            </a:r>
            <a:r>
              <a:rPr lang="ru-RU" sz="4000" dirty="0"/>
              <a:t>, как сохранить свежесть тела и духа.</a:t>
            </a:r>
          </a:p>
          <a:p>
            <a:pPr marL="342900" indent="-342900">
              <a:buAutoNum type="arabicPeriod"/>
            </a:pPr>
            <a:r>
              <a:rPr lang="ru-RU" sz="4000" dirty="0"/>
              <a:t>Выполни творческую работу «Нет – курению скажу, своим здоровьем дорожу». Это может быть рисунок, коллаж, презентация, сочинение, стихотворение…Покажи и расскажи о своей работе одноклассникам.</a:t>
            </a:r>
          </a:p>
        </p:txBody>
      </p:sp>
      <p:pic>
        <p:nvPicPr>
          <p:cNvPr id="3" name="11">
            <a:hlinkClick r:id="" action="ppaction://media"/>
            <a:extLst>
              <a:ext uri="{FF2B5EF4-FFF2-40B4-BE49-F238E27FC236}">
                <a16:creationId xmlns:a16="http://schemas.microsoft.com/office/drawing/2014/main" id="{32871834-7D84-4841-A145-D830600F8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9100" y="3345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58" y="366930"/>
            <a:ext cx="3368276" cy="612413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171132" y="0"/>
            <a:ext cx="11849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                       Подведем итоги</a:t>
            </a:r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                       Пора прощаться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972118" y="1661993"/>
            <a:ext cx="90487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78A95-B7C4-4660-9438-65BF4D4A99AB}"/>
              </a:ext>
            </a:extLst>
          </p:cNvPr>
          <p:cNvSpPr txBox="1"/>
          <p:nvPr/>
        </p:nvSpPr>
        <p:spPr>
          <a:xfrm>
            <a:off x="2971959" y="2154435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Настала пора прощаться. Я думаю, вы, Земляне, поняли, что курить вредно. Надо беречь свое здоровье, свою любимую  планету. </a:t>
            </a:r>
          </a:p>
          <a:p>
            <a:pPr algn="just"/>
            <a:r>
              <a:rPr lang="ru-RU" sz="3200" dirty="0"/>
              <a:t>Я хочу удостовериться в том, что ты, дорогой друг, никогда не возьмешь в руки сигареты. Поэтому ответь на вопросы моей </a:t>
            </a:r>
            <a:r>
              <a:rPr lang="ru-RU" sz="3200" dirty="0">
                <a:hlinkClick r:id="rId6"/>
              </a:rPr>
              <a:t>итоговой анкеты.</a:t>
            </a:r>
            <a:endParaRPr lang="ru-RU" sz="3200" dirty="0"/>
          </a:p>
        </p:txBody>
      </p:sp>
      <p:pic>
        <p:nvPicPr>
          <p:cNvPr id="6" name="12">
            <a:hlinkClick r:id="" action="ppaction://media"/>
            <a:extLst>
              <a:ext uri="{FF2B5EF4-FFF2-40B4-BE49-F238E27FC236}">
                <a16:creationId xmlns:a16="http://schemas.microsoft.com/office/drawing/2014/main" id="{AEE29CA3-4D1C-4634-982F-4C7589C8B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6450" y="2819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972118" y="1661993"/>
            <a:ext cx="90487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C3817-4919-4644-9F85-B044CD772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444501"/>
            <a:ext cx="10718800" cy="6032500"/>
          </a:xfrm>
          <a:prstGeom prst="rect">
            <a:avLst/>
          </a:prstGeom>
        </p:spPr>
      </p:pic>
      <p:pic>
        <p:nvPicPr>
          <p:cNvPr id="2" name="13">
            <a:hlinkClick r:id="" action="ppaction://media"/>
            <a:extLst>
              <a:ext uri="{FF2B5EF4-FFF2-40B4-BE49-F238E27FC236}">
                <a16:creationId xmlns:a16="http://schemas.microsoft.com/office/drawing/2014/main" id="{35DDD3FC-80D6-48C1-987B-4B0EF7CB8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605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259772"/>
            <a:ext cx="3486150" cy="633845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B82D32-AF4C-477F-90FD-C751F94C466A}"/>
              </a:ext>
            </a:extLst>
          </p:cNvPr>
          <p:cNvSpPr/>
          <p:nvPr/>
        </p:nvSpPr>
        <p:spPr>
          <a:xfrm>
            <a:off x="2775268" y="476249"/>
            <a:ext cx="9144000" cy="556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дорогие ребята!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Я прилетел к вам в гости с далекой планеты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СВЕЖИНКА.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нашей планете живут очень высокоразвитые и умные существа. Мы дышим свежим воздухом, кушаем свежие продукты, пьем свежую чистую воду, и сами всегда свежи и красивы. Каждый житель моей Свежинки  является членом определенной организации, отвечающей за свежесть нашей планеты. Я – возглавляю организацию свежего воздуха, поэтому меня зовут: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СВЕЖЕДУХ.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Прилетев на Землю, я был уверен, что  все жители Земли свободно дышат свежим воздухом. Но, выйдя на улицу, я стал задыхаться. Сначала я не понял, в чем дело, но затем обратил внимание на людей с небольшими цилиндрическими палочками, из которых валил ядовитый серый дым. Любое существо должно было немедленно умереть, вдохнув дым из этих странных палочек. Но Земляне продолжали брать их в рот, дымить, отравляя себя и других. Позже я узнал, что люди на Земле курят, не заботясь о своем здоровье, здоровье других людей и всей своей планеты. И я  решил немедленно броситься на помощь вам, Землянам. </a:t>
            </a:r>
          </a:p>
        </p:txBody>
      </p:sp>
      <p:pic>
        <p:nvPicPr>
          <p:cNvPr id="2" name="Новая запись1">
            <a:hlinkClick r:id="" action="ppaction://media"/>
            <a:extLst>
              <a:ext uri="{FF2B5EF4-FFF2-40B4-BE49-F238E27FC236}">
                <a16:creationId xmlns:a16="http://schemas.microsoft.com/office/drawing/2014/main" id="{69FA5916-DC69-4464-9F8C-A4D3207B3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7243" y="2769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50" y="273049"/>
            <a:ext cx="3600450" cy="6546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3184366" y="273049"/>
            <a:ext cx="873490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постараюсь объяснить и показать, насколько вредно курение, как спасти свой организм и всю планету от едкого ядовитого дыма сигарет.</a:t>
            </a:r>
          </a:p>
          <a:p>
            <a:r>
              <a:rPr lang="ru-RU" sz="2400" b="1" dirty="0"/>
              <a:t>Итак, в ходе моего курса вы узнаете: </a:t>
            </a:r>
          </a:p>
          <a:p>
            <a:pPr lvl="0"/>
            <a:r>
              <a:rPr lang="ru-RU" sz="4000" b="1" dirty="0">
                <a:solidFill>
                  <a:srgbClr val="0070C0"/>
                </a:solidFill>
                <a:hlinkClick r:id="rId6" action="ppaction://hlinksldjump"/>
              </a:rPr>
              <a:t>1. Почему люди курят?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  <a:hlinkClick r:id="rId7" action="ppaction://hlinksldjump"/>
              </a:rPr>
              <a:t>2. Что такое сигарета?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  <a:hlinkClick r:id="rId8" action="ppaction://hlinksldjump"/>
              </a:rPr>
              <a:t>3. Курить – здоровью вредить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4. </a:t>
            </a:r>
            <a:r>
              <a:rPr lang="ru-RU" sz="4000" b="1" dirty="0">
                <a:solidFill>
                  <a:srgbClr val="0070C0"/>
                </a:solidFill>
                <a:hlinkClick r:id="rId9" action="ppaction://hlinksldjump"/>
              </a:rPr>
              <a:t>Ядовитый дым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5</a:t>
            </a:r>
            <a:r>
              <a:rPr lang="ru-RU" sz="4000" b="1" dirty="0">
                <a:solidFill>
                  <a:srgbClr val="0070C0"/>
                </a:solidFill>
                <a:hlinkClick r:id="rId10" action="ppaction://hlinksldjump"/>
              </a:rPr>
              <a:t>. Секреты для девочек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6. </a:t>
            </a:r>
            <a:r>
              <a:rPr lang="ru-RU" sz="4000" b="1" dirty="0">
                <a:solidFill>
                  <a:srgbClr val="0070C0"/>
                </a:solidFill>
                <a:hlinkClick r:id="rId11" action="ppaction://hlinksldjump"/>
              </a:rPr>
              <a:t>Есть такой закон…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7</a:t>
            </a:r>
            <a:r>
              <a:rPr lang="ru-RU" sz="4000" b="1" dirty="0">
                <a:solidFill>
                  <a:srgbClr val="0070C0"/>
                </a:solidFill>
                <a:hlinkClick r:id="rId12" action="ppaction://hlinksldjump"/>
              </a:rPr>
              <a:t>. Как сказать «нет»</a:t>
            </a:r>
            <a:endParaRPr lang="ru-RU" sz="4000" b="1" dirty="0">
              <a:solidFill>
                <a:srgbClr val="0070C0"/>
              </a:solidFill>
            </a:endParaRPr>
          </a:p>
          <a:p>
            <a:pPr lvl="0"/>
            <a:r>
              <a:rPr lang="ru-RU" sz="4000" b="1" dirty="0">
                <a:solidFill>
                  <a:srgbClr val="0070C0"/>
                </a:solidFill>
              </a:rPr>
              <a:t>8. </a:t>
            </a:r>
            <a:r>
              <a:rPr lang="ru-RU" sz="4000" b="1" dirty="0">
                <a:solidFill>
                  <a:srgbClr val="0070C0"/>
                </a:solidFill>
                <a:hlinkClick r:id="rId13" action="ppaction://hlinksldjump"/>
              </a:rPr>
              <a:t>В свежем теле - свежий дух</a:t>
            </a:r>
            <a:endParaRPr lang="ru-RU" sz="40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" name="Новая запись2">
            <a:hlinkClick r:id="" action="ppaction://media"/>
            <a:extLst>
              <a:ext uri="{FF2B5EF4-FFF2-40B4-BE49-F238E27FC236}">
                <a16:creationId xmlns:a16="http://schemas.microsoft.com/office/drawing/2014/main" id="{10C3D4E5-1A6B-49F7-9BF2-380FB4EB7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71541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50" y="273049"/>
            <a:ext cx="3536950" cy="64308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CD7A7B-0D42-4A4E-86DC-4215D4923E43}"/>
              </a:ext>
            </a:extLst>
          </p:cNvPr>
          <p:cNvSpPr/>
          <p:nvPr/>
        </p:nvSpPr>
        <p:spPr>
          <a:xfrm>
            <a:off x="2775268" y="410989"/>
            <a:ext cx="8896032" cy="400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сначала я хочу познакомиться с вами лично. Как меня зовут, вы уже знаете, а чтобы я узнал вас, ответьте на вопросы моей 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анкеты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Новая запись3">
            <a:hlinkClick r:id="" action="ppaction://media"/>
            <a:extLst>
              <a:ext uri="{FF2B5EF4-FFF2-40B4-BE49-F238E27FC236}">
                <a16:creationId xmlns:a16="http://schemas.microsoft.com/office/drawing/2014/main" id="{0C6F73A3-3A36-49D2-ABFE-7F79129D5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67243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50" y="273049"/>
            <a:ext cx="3482816" cy="633239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3285966" y="0"/>
            <a:ext cx="87349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1. Почему люди курят?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972118" y="1661993"/>
            <a:ext cx="90487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4000" dirty="0"/>
              <a:t>Прочитайте внимательно </a:t>
            </a:r>
            <a:r>
              <a:rPr lang="ru-RU" sz="4000" dirty="0">
                <a:hlinkClick r:id="rId6"/>
              </a:rPr>
              <a:t>статью</a:t>
            </a:r>
            <a:r>
              <a:rPr lang="ru-RU" sz="4000" dirty="0"/>
              <a:t>,  и вы узнаете о возможных причинах, почему люди начинают курить.</a:t>
            </a:r>
          </a:p>
          <a:p>
            <a:pPr marL="342900" indent="-342900" algn="just">
              <a:buAutoNum type="arabicPeriod"/>
            </a:pPr>
            <a:r>
              <a:rPr lang="ru-RU" sz="4000" dirty="0"/>
              <a:t> Пройдите </a:t>
            </a:r>
            <a:r>
              <a:rPr lang="ru-RU" sz="4000" dirty="0">
                <a:hlinkClick r:id="rId7"/>
              </a:rPr>
              <a:t>тест</a:t>
            </a:r>
            <a:r>
              <a:rPr lang="ru-RU" sz="4000" dirty="0"/>
              <a:t>, чтобы осознать свою подверженность  этой страшной привычке.</a:t>
            </a:r>
          </a:p>
          <a:p>
            <a:pPr marL="342900" indent="-342900">
              <a:buAutoNum type="arabicPeriod"/>
            </a:pPr>
            <a:endParaRPr lang="ru-RU" sz="40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Новая запись4">
            <a:hlinkClick r:id="" action="ppaction://media"/>
            <a:extLst>
              <a:ext uri="{FF2B5EF4-FFF2-40B4-BE49-F238E27FC236}">
                <a16:creationId xmlns:a16="http://schemas.microsoft.com/office/drawing/2014/main" id="{22DB94CF-578F-4326-8556-62D4FE11C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00" y="2728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0" y="349249"/>
            <a:ext cx="3451384" cy="62752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3285966" y="0"/>
            <a:ext cx="87349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2. Что такое сигарета?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972118" y="1661993"/>
            <a:ext cx="90487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4000" dirty="0"/>
              <a:t>Посмотрите </a:t>
            </a:r>
            <a:r>
              <a:rPr lang="ru-RU" sz="4000" dirty="0">
                <a:hlinkClick r:id="rId6"/>
              </a:rPr>
              <a:t>видео</a:t>
            </a:r>
            <a:r>
              <a:rPr lang="ru-RU" sz="4000" dirty="0"/>
              <a:t> о том, из чего состоят сигареты.</a:t>
            </a:r>
          </a:p>
          <a:p>
            <a:pPr marL="342900" indent="-342900" algn="just">
              <a:buAutoNum type="arabicPeriod"/>
            </a:pPr>
            <a:r>
              <a:rPr lang="ru-RU" sz="4000" dirty="0"/>
              <a:t>Рассмотрите </a:t>
            </a:r>
            <a:r>
              <a:rPr lang="ru-RU" sz="4000" dirty="0">
                <a:hlinkClick r:id="rId7"/>
              </a:rPr>
              <a:t>документ</a:t>
            </a:r>
            <a:r>
              <a:rPr lang="ru-RU" sz="4000" dirty="0"/>
              <a:t> и прочитайте внимательно, что входит в состав сигареты.</a:t>
            </a:r>
          </a:p>
          <a:p>
            <a:pPr marL="342900" indent="-342900" algn="just">
              <a:buAutoNum type="arabicPeriod"/>
            </a:pPr>
            <a:r>
              <a:rPr lang="ru-RU" sz="4000" dirty="0"/>
              <a:t>Выполните интерактивное </a:t>
            </a:r>
            <a:r>
              <a:rPr lang="ru-RU" sz="4000" dirty="0">
                <a:hlinkClick r:id="rId8"/>
              </a:rPr>
              <a:t>задание</a:t>
            </a:r>
            <a:r>
              <a:rPr lang="ru-RU" sz="4000" dirty="0"/>
              <a:t> «Состав сигарет».</a:t>
            </a:r>
          </a:p>
          <a:p>
            <a:pPr marL="342900" indent="-342900">
              <a:buAutoNum type="arabicPeriod"/>
            </a:pPr>
            <a:endParaRPr lang="ru-RU" sz="40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Новая запись">
            <a:hlinkClick r:id="" action="ppaction://media"/>
            <a:extLst>
              <a:ext uri="{FF2B5EF4-FFF2-40B4-BE49-F238E27FC236}">
                <a16:creationId xmlns:a16="http://schemas.microsoft.com/office/drawing/2014/main" id="{E73301BD-3A0D-427F-8C2E-A05D90CB4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89443" y="2839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1162049"/>
            <a:ext cx="2972118" cy="54038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1816100" y="0"/>
            <a:ext cx="10204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3. Курить – здоровью вредить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972118" y="1814353"/>
            <a:ext cx="9048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4000" dirty="0"/>
              <a:t>Посмотрите </a:t>
            </a:r>
            <a:r>
              <a:rPr lang="ru-RU" sz="4000" dirty="0">
                <a:hlinkClick r:id="rId6"/>
              </a:rPr>
              <a:t>мультфильм</a:t>
            </a:r>
            <a:r>
              <a:rPr lang="ru-RU" sz="4000" dirty="0"/>
              <a:t> «Тайна едкого дыма».</a:t>
            </a:r>
          </a:p>
          <a:p>
            <a:pPr marL="342900" indent="-342900" algn="just">
              <a:buAutoNum type="arabicPeriod"/>
            </a:pPr>
            <a:r>
              <a:rPr lang="ru-RU" sz="4000" dirty="0"/>
              <a:t>Выполните  </a:t>
            </a:r>
            <a:r>
              <a:rPr lang="ru-RU" sz="4000" dirty="0">
                <a:hlinkClick r:id="rId7"/>
              </a:rPr>
              <a:t>викторину</a:t>
            </a:r>
            <a:r>
              <a:rPr lang="ru-RU" sz="4000" dirty="0"/>
              <a:t> о вреде курения.</a:t>
            </a:r>
          </a:p>
          <a:p>
            <a:pPr marL="342900" indent="-342900">
              <a:buAutoNum type="arabicPeriod"/>
            </a:pPr>
            <a:endParaRPr lang="ru-RU" sz="40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id="{483B2F27-5629-4252-BE3A-316373BE0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1300" y="3199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49"/>
            <a:ext cx="2972118" cy="54038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1816100" y="0"/>
            <a:ext cx="10204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                4. Ядовитый дым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972118" y="1661993"/>
            <a:ext cx="90487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4000" dirty="0"/>
              <a:t>Посмотрите </a:t>
            </a:r>
            <a:r>
              <a:rPr lang="ru-RU" sz="4000" dirty="0">
                <a:hlinkClick r:id="rId6"/>
              </a:rPr>
              <a:t>мультфильм</a:t>
            </a:r>
            <a:r>
              <a:rPr lang="ru-RU" sz="4000" dirty="0"/>
              <a:t> «Честное </a:t>
            </a:r>
            <a:r>
              <a:rPr lang="ru-RU" sz="4000" dirty="0" err="1"/>
              <a:t>крокодильское</a:t>
            </a:r>
            <a:r>
              <a:rPr lang="ru-RU" sz="4000" dirty="0"/>
              <a:t>».</a:t>
            </a:r>
          </a:p>
          <a:p>
            <a:pPr marL="342900" indent="-342900" algn="just">
              <a:buAutoNum type="arabicPeriod"/>
            </a:pPr>
            <a:r>
              <a:rPr lang="ru-RU" sz="4000" dirty="0"/>
              <a:t>Посмотрите </a:t>
            </a:r>
            <a:r>
              <a:rPr lang="ru-RU" sz="4000" dirty="0">
                <a:hlinkClick r:id="rId7"/>
              </a:rPr>
              <a:t>видео</a:t>
            </a:r>
            <a:r>
              <a:rPr lang="ru-RU" sz="4000" dirty="0"/>
              <a:t> о вреде «Пассивного курения».</a:t>
            </a:r>
          </a:p>
          <a:p>
            <a:pPr marL="342900" indent="-342900">
              <a:buAutoNum type="arabicPeriod"/>
            </a:pPr>
            <a:r>
              <a:rPr lang="ru-RU" sz="4000" dirty="0"/>
              <a:t>Выполните </a:t>
            </a:r>
            <a:r>
              <a:rPr lang="ru-RU" sz="4000" dirty="0">
                <a:hlinkClick r:id="rId8"/>
              </a:rPr>
              <a:t>задание</a:t>
            </a:r>
            <a:r>
              <a:rPr lang="ru-RU" sz="4000" dirty="0"/>
              <a:t> «На какие органы влияет табачный дым».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id="{2D0C1B75-0423-4FC1-A7BE-D37F62C8D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36432" y="2327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E85F5-7CCB-4E55-B6CF-BE8A1A40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7E193-4815-489A-8475-376A14B6E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949"/>
            <a:ext cx="3412173" cy="62039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4634B-CF2C-4AA6-B0CD-A096A4601099}"/>
              </a:ext>
            </a:extLst>
          </p:cNvPr>
          <p:cNvSpPr/>
          <p:nvPr/>
        </p:nvSpPr>
        <p:spPr>
          <a:xfrm>
            <a:off x="1816100" y="0"/>
            <a:ext cx="10204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ru-RU" sz="6000" b="1" dirty="0">
                <a:solidFill>
                  <a:srgbClr val="0070C0"/>
                </a:solidFill>
              </a:rPr>
              <a:t>        5. Секреты для девочек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02A62-C5B8-42BD-B81C-C7C1F689F5C0}"/>
              </a:ext>
            </a:extLst>
          </p:cNvPr>
          <p:cNvSpPr txBox="1"/>
          <p:nvPr/>
        </p:nvSpPr>
        <p:spPr>
          <a:xfrm>
            <a:off x="2807018" y="2013228"/>
            <a:ext cx="9048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4000" dirty="0"/>
              <a:t>Прочитайте </a:t>
            </a:r>
            <a:r>
              <a:rPr lang="ru-RU" sz="4000" dirty="0">
                <a:hlinkClick r:id="rId6"/>
              </a:rPr>
              <a:t>статью</a:t>
            </a:r>
            <a:r>
              <a:rPr lang="ru-RU" sz="4000" dirty="0"/>
              <a:t> о вреде курения для организма девочек и женщин.</a:t>
            </a:r>
          </a:p>
          <a:p>
            <a:pPr marL="342900" indent="-342900" algn="just">
              <a:buAutoNum type="arabicPeriod"/>
            </a:pPr>
            <a:endParaRPr lang="ru-RU" sz="4000" dirty="0"/>
          </a:p>
          <a:p>
            <a:pPr marL="342900" indent="-342900" algn="just">
              <a:buAutoNum type="arabicPeriod"/>
            </a:pPr>
            <a:r>
              <a:rPr lang="ru-RU" sz="4000" dirty="0"/>
              <a:t>Посмотрите </a:t>
            </a:r>
            <a:r>
              <a:rPr lang="ru-RU" sz="4000" dirty="0">
                <a:hlinkClick r:id="rId7"/>
              </a:rPr>
              <a:t>видео </a:t>
            </a:r>
            <a:r>
              <a:rPr lang="ru-RU" sz="4000" dirty="0"/>
              <a:t>в этой же статье.</a:t>
            </a:r>
          </a:p>
          <a:p>
            <a:endParaRPr lang="ru-RU" sz="40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60858679-904F-4F02-9D94-3FE6B9625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92509" y="2631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653</Words>
  <Application>Microsoft Office PowerPoint</Application>
  <PresentationFormat>Широкоэкранный</PresentationFormat>
  <Paragraphs>66</Paragraphs>
  <Slides>15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</dc:creator>
  <cp:lastModifiedBy>Людмила Михайловна евдокимова</cp:lastModifiedBy>
  <cp:revision>53</cp:revision>
  <dcterms:created xsi:type="dcterms:W3CDTF">2018-01-31T16:24:39Z</dcterms:created>
  <dcterms:modified xsi:type="dcterms:W3CDTF">2023-10-31T19:48:40Z</dcterms:modified>
</cp:coreProperties>
</file>