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569" autoAdjust="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497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8136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953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0845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5791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>
              <a:lnSpc>
                <a:spcPct val="115000"/>
              </a:lnSpc>
            </a:pP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Помните, что ребенок обучается движению по улице, прежде всего на вашем примере, приобретая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/>
            </a:r>
            <a:b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собственный опыт.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>
              <a:lnSpc>
                <a:spcPct val="115000"/>
              </a:lnSpc>
              <a:buFont typeface="Wingdings" panose="05000000000000000000" pitchFamily="2" charset="2"/>
              <a:buChar char="v"/>
            </a:pPr>
            <a:r>
              <a:rPr lang="ru-RU" sz="1500" b="1" dirty="0">
                <a:latin typeface="Verdana"/>
                <a:ea typeface="Times New Roman"/>
                <a:cs typeface="Times New Roman"/>
              </a:rPr>
              <a:t>Находясь на улице с ребенком, крепко держите его за </a:t>
            </a:r>
            <a:r>
              <a:rPr lang="ru-RU" sz="1500" b="1" dirty="0" smtClean="0">
                <a:latin typeface="Verdana"/>
                <a:ea typeface="Times New Roman"/>
                <a:cs typeface="Times New Roman"/>
              </a:rPr>
              <a:t>руку.</a:t>
            </a:r>
            <a:endParaRPr lang="ru-RU" sz="1500" dirty="0" smtClean="0">
              <a:ea typeface="Times New Roman"/>
              <a:cs typeface="Times New Roman"/>
            </a:endParaRPr>
          </a:p>
          <a:p>
            <a:pPr lvl="0">
              <a:lnSpc>
                <a:spcPct val="115000"/>
              </a:lnSpc>
              <a:buFont typeface="Wingdings" panose="05000000000000000000" pitchFamily="2" charset="2"/>
              <a:buChar char="v"/>
            </a:pPr>
            <a:r>
              <a:rPr lang="ru-RU" sz="1500" b="1" dirty="0" smtClean="0">
                <a:latin typeface="Verdana"/>
                <a:ea typeface="Times New Roman"/>
                <a:cs typeface="Times New Roman"/>
              </a:rPr>
              <a:t>Учите </a:t>
            </a:r>
            <a:r>
              <a:rPr lang="ru-RU" sz="1500" b="1" dirty="0">
                <a:latin typeface="Verdana"/>
                <a:ea typeface="Times New Roman"/>
                <a:cs typeface="Times New Roman"/>
              </a:rPr>
              <a:t>ребенка наблюдательности. </a:t>
            </a:r>
            <a:endParaRPr lang="ru-RU" sz="1500" dirty="0" smtClean="0">
              <a:ea typeface="Times New Roman"/>
              <a:cs typeface="Times New Roman"/>
            </a:endParaRPr>
          </a:p>
          <a:p>
            <a:pPr lvl="0">
              <a:lnSpc>
                <a:spcPct val="115000"/>
              </a:lnSpc>
              <a:buFont typeface="Wingdings" panose="05000000000000000000" pitchFamily="2" charset="2"/>
              <a:buChar char="v"/>
            </a:pPr>
            <a:r>
              <a:rPr lang="ru-RU" sz="1500" b="1" dirty="0" smtClean="0">
                <a:latin typeface="Verdana"/>
                <a:ea typeface="Times New Roman"/>
                <a:cs typeface="Times New Roman"/>
              </a:rPr>
              <a:t>Приучите </a:t>
            </a:r>
            <a:r>
              <a:rPr lang="ru-RU" sz="1500" b="1" dirty="0">
                <a:latin typeface="Verdana"/>
                <a:ea typeface="Times New Roman"/>
                <a:cs typeface="Times New Roman"/>
              </a:rPr>
              <a:t>ребенка, идя по тротуару, внимательно наблюдать за выездом автомобилей из арок дворов и поворотами транспорта на </a:t>
            </a:r>
            <a:r>
              <a:rPr lang="ru-RU" sz="1500" b="1" dirty="0" smtClean="0">
                <a:latin typeface="Verdana"/>
                <a:ea typeface="Times New Roman"/>
                <a:cs typeface="Times New Roman"/>
              </a:rPr>
              <a:t>перекрестках.</a:t>
            </a:r>
            <a:endParaRPr lang="ru-RU" sz="1500" dirty="0" smtClean="0">
              <a:ea typeface="Times New Roman"/>
              <a:cs typeface="Times New Roman"/>
            </a:endParaRPr>
          </a:p>
          <a:p>
            <a:pPr lvl="0">
              <a:lnSpc>
                <a:spcPct val="115000"/>
              </a:lnSpc>
              <a:buFont typeface="Wingdings" panose="05000000000000000000" pitchFamily="2" charset="2"/>
              <a:buChar char="v"/>
            </a:pPr>
            <a:r>
              <a:rPr lang="ru-RU" sz="1500" b="1" dirty="0" smtClean="0">
                <a:latin typeface="Verdana"/>
                <a:ea typeface="Times New Roman"/>
                <a:cs typeface="Times New Roman"/>
              </a:rPr>
              <a:t>При </a:t>
            </a:r>
            <a:r>
              <a:rPr lang="ru-RU" sz="1500" b="1" dirty="0">
                <a:latin typeface="Verdana"/>
                <a:ea typeface="Times New Roman"/>
                <a:cs typeface="Times New Roman"/>
              </a:rPr>
              <a:t>переходе проезжей части дороги остановитесь и осмотритесь по </a:t>
            </a:r>
            <a:r>
              <a:rPr lang="ru-RU" sz="1500" b="1" dirty="0" smtClean="0">
                <a:latin typeface="Verdana"/>
                <a:ea typeface="Times New Roman"/>
                <a:cs typeface="Times New Roman"/>
              </a:rPr>
              <a:t>сторонам.</a:t>
            </a:r>
          </a:p>
          <a:p>
            <a:pPr lvl="0">
              <a:lnSpc>
                <a:spcPct val="115000"/>
              </a:lnSpc>
              <a:buFont typeface="Wingdings" panose="05000000000000000000" pitchFamily="2" charset="2"/>
              <a:buChar char="v"/>
            </a:pPr>
            <a:r>
              <a:rPr lang="ru-RU" sz="1500" b="1" dirty="0" smtClean="0">
                <a:latin typeface="Verdana"/>
                <a:ea typeface="Times New Roman"/>
                <a:cs typeface="Times New Roman"/>
              </a:rPr>
              <a:t>Наблюдая </a:t>
            </a:r>
            <a:r>
              <a:rPr lang="ru-RU" sz="1500" b="1" dirty="0">
                <a:latin typeface="Verdana"/>
                <a:ea typeface="Times New Roman"/>
                <a:cs typeface="Times New Roman"/>
              </a:rPr>
              <a:t>за приближающимися транспортными средствами, обращайте внимание ребенка на то, что за большими машинами (автобус, троллейбус) может быть опасность – движущийся на большой скорости легковой автомобиль или мотоцикл. Поэтому лучше подождать, когда </a:t>
            </a:r>
            <a:r>
              <a:rPr lang="ru-RU" sz="1500" b="1" dirty="0" smtClean="0">
                <a:latin typeface="Verdana"/>
                <a:ea typeface="Times New Roman"/>
                <a:cs typeface="Times New Roman"/>
              </a:rPr>
              <a:t>большая </a:t>
            </a:r>
            <a:r>
              <a:rPr lang="ru-RU" sz="1500" b="1" dirty="0">
                <a:latin typeface="Verdana"/>
                <a:ea typeface="Times New Roman"/>
                <a:cs typeface="Times New Roman"/>
              </a:rPr>
              <a:t>машина проедет, и убедиться в отсутствии скрытой </a:t>
            </a:r>
            <a:r>
              <a:rPr lang="ru-RU" sz="1500" b="1" dirty="0" smtClean="0">
                <a:latin typeface="Verdana"/>
                <a:ea typeface="Times New Roman"/>
                <a:cs typeface="Times New Roman"/>
              </a:rPr>
              <a:t>опасности.</a:t>
            </a:r>
          </a:p>
          <a:p>
            <a:pPr lvl="0">
              <a:lnSpc>
                <a:spcPct val="115000"/>
              </a:lnSpc>
              <a:buFont typeface="Wingdings" panose="05000000000000000000" pitchFamily="2" charset="2"/>
              <a:buChar char="v"/>
            </a:pPr>
            <a:r>
              <a:rPr lang="ru-RU" sz="1500" b="1" dirty="0" smtClean="0">
                <a:latin typeface="Verdana"/>
                <a:ea typeface="Times New Roman"/>
                <a:cs typeface="Times New Roman"/>
              </a:rPr>
              <a:t>Переходите </a:t>
            </a:r>
            <a:r>
              <a:rPr lang="ru-RU" sz="1500" b="1" dirty="0">
                <a:latin typeface="Verdana"/>
                <a:ea typeface="Times New Roman"/>
                <a:cs typeface="Times New Roman"/>
              </a:rPr>
              <a:t>проезжую часть только на зеленый сигнал </a:t>
            </a:r>
            <a:r>
              <a:rPr lang="ru-RU" sz="1500" b="1" dirty="0" smtClean="0">
                <a:latin typeface="Verdana"/>
                <a:ea typeface="Times New Roman"/>
                <a:cs typeface="Times New Roman"/>
              </a:rPr>
              <a:t>светофора.</a:t>
            </a:r>
            <a:endParaRPr lang="ru-RU" sz="1500" dirty="0" smtClean="0">
              <a:ea typeface="Times New Roman"/>
              <a:cs typeface="Times New Roman"/>
            </a:endParaRPr>
          </a:p>
          <a:p>
            <a:pPr lvl="0">
              <a:lnSpc>
                <a:spcPct val="115000"/>
              </a:lnSpc>
              <a:buFont typeface="Wingdings" panose="05000000000000000000" pitchFamily="2" charset="2"/>
              <a:buChar char="v"/>
            </a:pPr>
            <a:r>
              <a:rPr lang="ru-RU" sz="1500" b="1" dirty="0" smtClean="0">
                <a:latin typeface="Verdana"/>
                <a:ea typeface="Times New Roman"/>
                <a:cs typeface="Times New Roman"/>
              </a:rPr>
              <a:t>Объясняйте </a:t>
            </a:r>
            <a:r>
              <a:rPr lang="ru-RU" sz="1500" b="1" dirty="0">
                <a:latin typeface="Verdana"/>
                <a:ea typeface="Times New Roman"/>
                <a:cs typeface="Times New Roman"/>
              </a:rPr>
              <a:t>ребенку, что переходить дорогу на зеленый мигающий сигнал нельзя. Он горит всего три секунды, можно попасть в дорожно-транспортное происшествие.</a:t>
            </a:r>
            <a:r>
              <a:rPr lang="ru-RU" sz="1400" b="1" dirty="0">
                <a:solidFill>
                  <a:srgbClr val="002060"/>
                </a:solidFill>
                <a:latin typeface="Verdana"/>
                <a:ea typeface="Times New Roman"/>
                <a:cs typeface="Times New Roman"/>
              </a:rPr>
              <a:t/>
            </a:r>
            <a:br>
              <a:rPr lang="ru-RU" sz="1400" b="1" dirty="0">
                <a:solidFill>
                  <a:srgbClr val="002060"/>
                </a:solidFill>
                <a:latin typeface="Verdana"/>
                <a:ea typeface="Times New Roman"/>
                <a:cs typeface="Times New Roman"/>
              </a:rPr>
            </a:b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733451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9524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147</Words>
  <Application>Microsoft Office PowerPoint</Application>
  <PresentationFormat>Экран (4:3)</PresentationFormat>
  <Paragraphs>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Помните, что ребенок обучается движению по улице, прежде всего на вашем примере, приобретая собственный опыт.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5</cp:revision>
  <dcterms:created xsi:type="dcterms:W3CDTF">2017-11-17T04:45:17Z</dcterms:created>
  <dcterms:modified xsi:type="dcterms:W3CDTF">2017-11-17T07:21:00Z</dcterms:modified>
</cp:coreProperties>
</file>